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9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9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4" r:id="rId29"/>
    <p:sldId id="285" r:id="rId30"/>
    <p:sldId id="286" r:id="rId31"/>
    <p:sldId id="287" r:id="rId32"/>
    <p:sldId id="288" r:id="rId33"/>
    <p:sldId id="291" r:id="rId3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079AC3BC-533A-47EE-8EB9-1D714544FDE0}">
  <a:tblStyle styleId="{079AC3BC-533A-47EE-8EB9-1D714544FDE0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  <a:tblStyle styleId="{6C108264-98DD-468C-ABF6-F54B03B72B99}" styleName="Table_1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240" autoAdjust="0"/>
  </p:normalViewPr>
  <p:slideViewPr>
    <p:cSldViewPr>
      <p:cViewPr varScale="1">
        <p:scale>
          <a:sx n="143" d="100"/>
          <a:sy n="143" d="100"/>
        </p:scale>
        <p:origin x="-126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441404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89311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53626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055841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055841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459644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1492465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캡션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95854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82896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799" cy="13144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8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8" cy="2738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1115616" y="205979"/>
            <a:ext cx="7571182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3203969" y="-888203"/>
            <a:ext cx="3394472" cy="75711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546100" marR="0" lvl="0" indent="635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76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954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marR="0" lvl="3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marR="0" lvl="4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41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8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56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13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8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8" cy="2738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5463774" y="1371598"/>
            <a:ext cx="4388641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1272775" y="-609598"/>
            <a:ext cx="4388641" cy="6019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546100" marR="0" lvl="0" indent="635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76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954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marR="0" lvl="3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marR="0" lvl="4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41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8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56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13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8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8" cy="2738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8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8" cy="2738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115616" y="205979"/>
            <a:ext cx="7571182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1115616" y="1200150"/>
            <a:ext cx="7571182" cy="37478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546100" marR="0" lvl="0" indent="635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76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954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marR="0" lvl="3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marR="0" lvl="4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41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8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56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13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8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8" cy="2738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722312" y="3305176"/>
            <a:ext cx="7772400" cy="10215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722312" y="2180033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8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8" cy="2738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1115616" y="205979"/>
            <a:ext cx="7571182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597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520700" marR="0" lvl="0" indent="127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89000" marR="0" lvl="1" indent="254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70000" marR="0" lvl="2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145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717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289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861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433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005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4648200" y="1200150"/>
            <a:ext cx="4038597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520700" marR="0" lvl="0" indent="127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89000" marR="0" lvl="1" indent="254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70000" marR="0" lvl="2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145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717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289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861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433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005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8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8" cy="2738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115616" y="205979"/>
            <a:ext cx="7571182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457200" y="1151333"/>
            <a:ext cx="4040187" cy="4798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457200" y="1631154"/>
            <a:ext cx="4040187" cy="29634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57200" marR="0" lvl="0" indent="38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38200" marR="0" lvl="1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573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76400" marR="0" lvl="3" indent="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33600" marR="0" lvl="4" indent="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90800" marR="0" lvl="5" indent="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48000" marR="0" lvl="6" indent="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05200" marR="0" lvl="7" indent="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962400" marR="0" lvl="8" indent="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3"/>
          </p:nvPr>
        </p:nvSpPr>
        <p:spPr>
          <a:xfrm>
            <a:off x="4645026" y="1151333"/>
            <a:ext cx="4041772" cy="4798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4"/>
          </p:nvPr>
        </p:nvSpPr>
        <p:spPr>
          <a:xfrm>
            <a:off x="4645026" y="1631154"/>
            <a:ext cx="4041772" cy="29634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57200" marR="0" lvl="0" indent="38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38200" marR="0" lvl="1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573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76400" marR="0" lvl="3" indent="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33600" marR="0" lvl="4" indent="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90800" marR="0" lvl="5" indent="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48000" marR="0" lvl="6" indent="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05200" marR="0" lvl="7" indent="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962400" marR="0" lvl="8" indent="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8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8" cy="2738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1115616" y="205979"/>
            <a:ext cx="7571182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8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8" cy="2738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04783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546100" marR="0" lvl="0" indent="635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76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954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marR="0" lvl="3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marR="0" lvl="4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41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8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56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13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313" cy="35182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8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8" cy="2738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399" cy="4250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399" cy="30860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399" cy="6036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8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8" cy="2738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EF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115616" y="205979"/>
            <a:ext cx="7571182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115616" y="1200150"/>
            <a:ext cx="7571182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546100" marR="0" lvl="0" indent="635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76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954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marR="0" lvl="3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marR="0" lvl="4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41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8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56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13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8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8" cy="2738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11" Type="http://schemas.openxmlformats.org/officeDocument/2006/relationships/image" Target="../media/image4.png"/><Relationship Id="rId5" Type="http://schemas.openxmlformats.org/officeDocument/2006/relationships/image" Target="../media/image30.png"/><Relationship Id="rId10" Type="http://schemas.openxmlformats.org/officeDocument/2006/relationships/image" Target="../media/image5.png"/><Relationship Id="rId4" Type="http://schemas.openxmlformats.org/officeDocument/2006/relationships/image" Target="../media/image29.png"/><Relationship Id="rId9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2.png"/><Relationship Id="rId7" Type="http://schemas.openxmlformats.org/officeDocument/2006/relationships/image" Target="../media/image46.JP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mole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48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68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ZtRV7dNnOs&amp;index=1&amp;list=PLopuj4BSl_BImxinl9C7TixCnHMVykahT" TargetMode="External"/><Relationship Id="rId2" Type="http://schemas.openxmlformats.org/officeDocument/2006/relationships/slide" Target="slide2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mole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904054" y="328865"/>
            <a:ext cx="7772400" cy="4411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Personal</a:t>
            </a:r>
            <a:br>
              <a:rPr lang="en-US"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Assistant</a:t>
            </a:r>
            <a:br>
              <a:rPr lang="en-US"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Car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  <a:br>
              <a:rPr lang="en-US"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55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지원자 이한모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/>
        </p:nvSpPr>
        <p:spPr>
          <a:xfrm>
            <a:off x="1224958" y="1734190"/>
            <a:ext cx="7560838" cy="108520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1115616" y="205979"/>
            <a:ext cx="7571182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하고자 하였던 방향</a:t>
            </a:r>
          </a:p>
        </p:txBody>
      </p:sp>
      <p:graphicFrame>
        <p:nvGraphicFramePr>
          <p:cNvPr id="204" name="Shape 204"/>
          <p:cNvGraphicFramePr/>
          <p:nvPr/>
        </p:nvGraphicFramePr>
        <p:xfrm>
          <a:off x="0" y="0"/>
          <a:ext cx="755575" cy="5144400"/>
        </p:xfrm>
        <a:graphic>
          <a:graphicData uri="http://schemas.openxmlformats.org/drawingml/2006/table">
            <a:tbl>
              <a:tblPr>
                <a:noFill/>
                <a:tableStyleId>{079AC3BC-533A-47EE-8EB9-1D714544FDE0}</a:tableStyleId>
              </a:tblPr>
              <a:tblGrid>
                <a:gridCol w="755575"/>
              </a:tblGrid>
              <a:tr h="6921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Personal</a:t>
                      </a:r>
                      <a:b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Assistant</a:t>
                      </a:r>
                      <a:b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 Car</a:t>
                      </a:r>
                    </a:p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Application</a:t>
                      </a:r>
                    </a:p>
                  </a:txBody>
                  <a:tcPr marL="91450" marR="91450" marT="45725" marB="45725" anchor="ctr"/>
                </a:tc>
              </a:tr>
              <a:tr h="89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99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3333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05" name="Shape 205"/>
          <p:cNvSpPr txBox="1"/>
          <p:nvPr/>
        </p:nvSpPr>
        <p:spPr>
          <a:xfrm>
            <a:off x="1234440" y="1717150"/>
            <a:ext cx="7333487" cy="107721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운전자의 얼굴을 인식하여 운전자가 없을 시 시동 OFF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◦  Face Detection을 통해 운전자의 얼굴을 인식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◦  Arduino와의 블루투스 통신으로 LED(시동) on, off</a:t>
            </a:r>
          </a:p>
        </p:txBody>
      </p:sp>
      <p:sp>
        <p:nvSpPr>
          <p:cNvPr id="206" name="Shape 206"/>
          <p:cNvSpPr/>
          <p:nvPr/>
        </p:nvSpPr>
        <p:spPr>
          <a:xfrm>
            <a:off x="1224958" y="3021971"/>
            <a:ext cx="7560838" cy="11690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Shape 207"/>
          <p:cNvSpPr txBox="1"/>
          <p:nvPr/>
        </p:nvSpPr>
        <p:spPr>
          <a:xfrm>
            <a:off x="1234440" y="3004931"/>
            <a:ext cx="7333487" cy="107721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버튼 클릭이 아닌 음성인식으로 목적지 검색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◦ 음성인식이 항상 켜져 있는 상황에서 특정단어 이후에 명령 인식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Ex) 신촌역X , 자비스, 신촌역 O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1115616" y="205979"/>
            <a:ext cx="7571099" cy="857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문제점</a:t>
            </a:r>
          </a:p>
        </p:txBody>
      </p:sp>
      <p:graphicFrame>
        <p:nvGraphicFramePr>
          <p:cNvPr id="213" name="Shape 213"/>
          <p:cNvGraphicFramePr/>
          <p:nvPr/>
        </p:nvGraphicFramePr>
        <p:xfrm>
          <a:off x="0" y="0"/>
          <a:ext cx="755575" cy="5144400"/>
        </p:xfrm>
        <a:graphic>
          <a:graphicData uri="http://schemas.openxmlformats.org/drawingml/2006/table">
            <a:tbl>
              <a:tblPr>
                <a:noFill/>
                <a:tableStyleId>{079AC3BC-533A-47EE-8EB9-1D714544FDE0}</a:tableStyleId>
              </a:tblPr>
              <a:tblGrid>
                <a:gridCol w="755575"/>
              </a:tblGrid>
              <a:tr h="6921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Personal</a:t>
                      </a:r>
                      <a:b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Assistant</a:t>
                      </a:r>
                      <a:b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 Car</a:t>
                      </a:r>
                    </a:p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Application</a:t>
                      </a:r>
                    </a:p>
                  </a:txBody>
                  <a:tcPr marL="91450" marR="91450" marT="45725" marB="45725" anchor="ctr"/>
                </a:tc>
              </a:tr>
              <a:tr h="89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99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3333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14" name="Shape 214"/>
          <p:cNvSpPr/>
          <p:nvPr/>
        </p:nvSpPr>
        <p:spPr>
          <a:xfrm>
            <a:off x="1120725" y="1055149"/>
            <a:ext cx="7560899" cy="85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1130225" y="1038098"/>
            <a:ext cx="7333499" cy="857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SDK23이상 버전에서는 카메라 권한 문제가 었습니다.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생명주기에서 카메라제어하여 카메라가 항상 켜져 있게 하기 위해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minSdkVersion을 19로 낮추어 해결하였습니다.</a:t>
            </a:r>
          </a:p>
        </p:txBody>
      </p:sp>
      <p:cxnSp>
        <p:nvCxnSpPr>
          <p:cNvPr id="216" name="Shape 216"/>
          <p:cNvCxnSpPr/>
          <p:nvPr/>
        </p:nvCxnSpPr>
        <p:spPr>
          <a:xfrm>
            <a:off x="755575" y="2024983"/>
            <a:ext cx="8388298" cy="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117"/>
              </a:srgbClr>
            </a:outerShdw>
          </a:effectLst>
        </p:spPr>
      </p:cxnSp>
      <p:graphicFrame>
        <p:nvGraphicFramePr>
          <p:cNvPr id="217" name="Shape 217"/>
          <p:cNvGraphicFramePr/>
          <p:nvPr/>
        </p:nvGraphicFramePr>
        <p:xfrm>
          <a:off x="1115625" y="2183600"/>
          <a:ext cx="7589900" cy="2710250"/>
        </p:xfrm>
        <a:graphic>
          <a:graphicData uri="http://schemas.openxmlformats.org/drawingml/2006/table">
            <a:tbl>
              <a:tblPr>
                <a:noFill/>
                <a:tableStyleId>{6C108264-98DD-468C-ABF6-F54B03B72B99}</a:tableStyleId>
              </a:tblPr>
              <a:tblGrid>
                <a:gridCol w="1030600"/>
                <a:gridCol w="2764350"/>
                <a:gridCol w="1286525"/>
                <a:gridCol w="2508425"/>
              </a:tblGrid>
              <a:tr h="1355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카메라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권한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생명주기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(카메라제어)</a:t>
                      </a:r>
                    </a:p>
                  </a:txBody>
                  <a:tcPr marL="91425" marR="91425" marT="91425" marB="91425"/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</a:tr>
              <a:tr h="1355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Face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Detection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로그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18" name="Shape 218"/>
          <p:cNvPicPr preferRelativeResize="0"/>
          <p:nvPr/>
        </p:nvPicPr>
        <p:blipFill rotWithShape="1">
          <a:blip r:embed="rId3">
            <a:alphaModFix/>
          </a:blip>
          <a:srcRect t="65042" r="39371" b="7167"/>
          <a:stretch/>
        </p:blipFill>
        <p:spPr>
          <a:xfrm>
            <a:off x="2174875" y="3588300"/>
            <a:ext cx="2688301" cy="131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 rotWithShape="1">
          <a:blip r:embed="rId4">
            <a:alphaModFix/>
          </a:blip>
          <a:srcRect l="6430" t="17937" r="51153" b="7323"/>
          <a:stretch/>
        </p:blipFill>
        <p:spPr>
          <a:xfrm>
            <a:off x="6224100" y="2183600"/>
            <a:ext cx="2462624" cy="266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74875" y="2255550"/>
            <a:ext cx="2688299" cy="1253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1115616" y="205979"/>
            <a:ext cx="7571099" cy="857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문제점</a:t>
            </a:r>
          </a:p>
        </p:txBody>
      </p:sp>
      <p:graphicFrame>
        <p:nvGraphicFramePr>
          <p:cNvPr id="226" name="Shape 226"/>
          <p:cNvGraphicFramePr/>
          <p:nvPr/>
        </p:nvGraphicFramePr>
        <p:xfrm>
          <a:off x="0" y="0"/>
          <a:ext cx="755575" cy="5144400"/>
        </p:xfrm>
        <a:graphic>
          <a:graphicData uri="http://schemas.openxmlformats.org/drawingml/2006/table">
            <a:tbl>
              <a:tblPr>
                <a:noFill/>
                <a:tableStyleId>{079AC3BC-533A-47EE-8EB9-1D714544FDE0}</a:tableStyleId>
              </a:tblPr>
              <a:tblGrid>
                <a:gridCol w="755575"/>
              </a:tblGrid>
              <a:tr h="6921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Personal</a:t>
                      </a:r>
                      <a:b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Assistant</a:t>
                      </a:r>
                      <a:b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 Car</a:t>
                      </a:r>
                    </a:p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Application</a:t>
                      </a:r>
                    </a:p>
                  </a:txBody>
                  <a:tcPr marL="91450" marR="91450" marT="45725" marB="45725" anchor="ctr"/>
                </a:tc>
              </a:tr>
              <a:tr h="89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99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3333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27" name="Shape 227"/>
          <p:cNvSpPr/>
          <p:nvPr/>
        </p:nvSpPr>
        <p:spPr>
          <a:xfrm>
            <a:off x="1120725" y="1055150"/>
            <a:ext cx="7560899" cy="128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Shape 228"/>
          <p:cNvSpPr txBox="1"/>
          <p:nvPr/>
        </p:nvSpPr>
        <p:spPr>
          <a:xfrm>
            <a:off x="1130225" y="1038100"/>
            <a:ext cx="7497299" cy="1285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FaceDetection으로 운전자의 얼굴을 인식하여 </a:t>
            </a: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안드로이드가 아두이노를 블루투스 통신으로 제어 하려 하였습니다.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블루투스객체를 모듈화에 실패하여 최종 기한안에 끝내지 못하엿습니다.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시간이 지난 후 node.js를 배운 후 라즈베리파이를 사용하여 아두이노와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시리얼통신하는방법으로 대체 하였습다.</a:t>
            </a:r>
          </a:p>
        </p:txBody>
      </p:sp>
      <p:cxnSp>
        <p:nvCxnSpPr>
          <p:cNvPr id="229" name="Shape 229"/>
          <p:cNvCxnSpPr/>
          <p:nvPr/>
        </p:nvCxnSpPr>
        <p:spPr>
          <a:xfrm>
            <a:off x="755575" y="2437783"/>
            <a:ext cx="8388298" cy="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117"/>
              </a:srgbClr>
            </a:outerShdw>
          </a:effectLst>
        </p:spPr>
      </p:cxnSp>
      <p:pic>
        <p:nvPicPr>
          <p:cNvPr id="230" name="Shape 230"/>
          <p:cNvPicPr preferRelativeResize="0"/>
          <p:nvPr/>
        </p:nvPicPr>
        <p:blipFill rotWithShape="1">
          <a:blip r:embed="rId3">
            <a:alphaModFix/>
          </a:blip>
          <a:srcRect l="30059" t="15429" r="12200" b="6761"/>
          <a:stretch/>
        </p:blipFill>
        <p:spPr>
          <a:xfrm>
            <a:off x="2000300" y="2535200"/>
            <a:ext cx="2837749" cy="25238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1" name="Shape 231"/>
          <p:cNvGraphicFramePr/>
          <p:nvPr/>
        </p:nvGraphicFramePr>
        <p:xfrm>
          <a:off x="1059125" y="2485650"/>
          <a:ext cx="7639500" cy="2523850"/>
        </p:xfrm>
        <a:graphic>
          <a:graphicData uri="http://schemas.openxmlformats.org/drawingml/2006/table">
            <a:tbl>
              <a:tblPr>
                <a:noFill/>
                <a:tableStyleId>{6C108264-98DD-468C-ABF6-F54B03B72B99}</a:tableStyleId>
              </a:tblPr>
              <a:tblGrid>
                <a:gridCol w="894400"/>
                <a:gridCol w="2925350"/>
                <a:gridCol w="869625"/>
                <a:gridCol w="2950125"/>
              </a:tblGrid>
              <a:tr h="2523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블루투스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모듈화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node.js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(Pi)와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아두이노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시리얼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통신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pic>
        <p:nvPicPr>
          <p:cNvPr id="232" name="Shape 232"/>
          <p:cNvPicPr preferRelativeResize="0"/>
          <p:nvPr/>
        </p:nvPicPr>
        <p:blipFill rotWithShape="1">
          <a:blip r:embed="rId4">
            <a:alphaModFix/>
          </a:blip>
          <a:srcRect r="32322"/>
          <a:stretch/>
        </p:blipFill>
        <p:spPr>
          <a:xfrm>
            <a:off x="5766525" y="2485649"/>
            <a:ext cx="2937201" cy="252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1115616" y="205979"/>
            <a:ext cx="7571099" cy="857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문제점</a:t>
            </a:r>
          </a:p>
        </p:txBody>
      </p:sp>
      <p:graphicFrame>
        <p:nvGraphicFramePr>
          <p:cNvPr id="238" name="Shape 238"/>
          <p:cNvGraphicFramePr/>
          <p:nvPr/>
        </p:nvGraphicFramePr>
        <p:xfrm>
          <a:off x="0" y="0"/>
          <a:ext cx="755575" cy="5144400"/>
        </p:xfrm>
        <a:graphic>
          <a:graphicData uri="http://schemas.openxmlformats.org/drawingml/2006/table">
            <a:tbl>
              <a:tblPr>
                <a:noFill/>
                <a:tableStyleId>{079AC3BC-533A-47EE-8EB9-1D714544FDE0}</a:tableStyleId>
              </a:tblPr>
              <a:tblGrid>
                <a:gridCol w="755575"/>
              </a:tblGrid>
              <a:tr h="6921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Personal</a:t>
                      </a:r>
                      <a:b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Assistant</a:t>
                      </a:r>
                      <a:b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 Car</a:t>
                      </a:r>
                    </a:p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Application</a:t>
                      </a:r>
                    </a:p>
                  </a:txBody>
                  <a:tcPr marL="91450" marR="91450" marT="45725" marB="45725" anchor="ctr"/>
                </a:tc>
              </a:tr>
              <a:tr h="89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99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3333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39" name="Shape 239"/>
          <p:cNvSpPr/>
          <p:nvPr/>
        </p:nvSpPr>
        <p:spPr>
          <a:xfrm>
            <a:off x="1120725" y="1055150"/>
            <a:ext cx="7560899" cy="128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Shape 240"/>
          <p:cNvSpPr txBox="1"/>
          <p:nvPr/>
        </p:nvSpPr>
        <p:spPr>
          <a:xfrm>
            <a:off x="1130225" y="1038100"/>
            <a:ext cx="7497299" cy="1285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Recycler view에서 item들을 swipe시에 Tab을 swipe하는 것으로 </a:t>
            </a: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인식하는 문제점이 있었습니다.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fragment전환을 Tab이 아닌 Button 클릭 으로 바꾸어 해결하였습니다.</a:t>
            </a:r>
          </a:p>
        </p:txBody>
      </p:sp>
      <p:cxnSp>
        <p:nvCxnSpPr>
          <p:cNvPr id="241" name="Shape 241"/>
          <p:cNvCxnSpPr/>
          <p:nvPr/>
        </p:nvCxnSpPr>
        <p:spPr>
          <a:xfrm>
            <a:off x="755575" y="2437783"/>
            <a:ext cx="8388298" cy="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117"/>
              </a:srgbClr>
            </a:outerShdw>
          </a:effectLst>
        </p:spPr>
      </p:cxnSp>
      <p:graphicFrame>
        <p:nvGraphicFramePr>
          <p:cNvPr id="242" name="Shape 242"/>
          <p:cNvGraphicFramePr/>
          <p:nvPr/>
        </p:nvGraphicFramePr>
        <p:xfrm>
          <a:off x="1081425" y="2535200"/>
          <a:ext cx="7639500" cy="2523850"/>
        </p:xfrm>
        <a:graphic>
          <a:graphicData uri="http://schemas.openxmlformats.org/drawingml/2006/table">
            <a:tbl>
              <a:tblPr>
                <a:noFill/>
                <a:tableStyleId>{6C108264-98DD-468C-ABF6-F54B03B72B99}</a:tableStyleId>
              </a:tblPr>
              <a:tblGrid>
                <a:gridCol w="894400"/>
                <a:gridCol w="2925350"/>
                <a:gridCol w="869625"/>
                <a:gridCol w="2950125"/>
              </a:tblGrid>
              <a:tr h="2523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swipe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Tab에서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Click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으로 변경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pic>
        <p:nvPicPr>
          <p:cNvPr id="243" name="Shape 243"/>
          <p:cNvPicPr preferRelativeResize="0"/>
          <p:nvPr/>
        </p:nvPicPr>
        <p:blipFill rotWithShape="1">
          <a:blip r:embed="rId3">
            <a:alphaModFix/>
          </a:blip>
          <a:srcRect l="30852" t="16502" r="18517" b="5911"/>
          <a:stretch/>
        </p:blipFill>
        <p:spPr>
          <a:xfrm>
            <a:off x="5791100" y="2552250"/>
            <a:ext cx="2881324" cy="2454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244"/>
          <p:cNvPicPr preferRelativeResize="0"/>
          <p:nvPr/>
        </p:nvPicPr>
        <p:blipFill rotWithShape="1">
          <a:blip r:embed="rId4">
            <a:alphaModFix/>
          </a:blip>
          <a:srcRect l="29954" t="17332" r="14065" b="9008"/>
          <a:stretch/>
        </p:blipFill>
        <p:spPr>
          <a:xfrm>
            <a:off x="2006249" y="2552250"/>
            <a:ext cx="2881324" cy="2454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title"/>
          </p:nvPr>
        </p:nvSpPr>
        <p:spPr>
          <a:xfrm>
            <a:off x="1115616" y="205979"/>
            <a:ext cx="7571099" cy="857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문제점</a:t>
            </a:r>
          </a:p>
        </p:txBody>
      </p:sp>
      <p:graphicFrame>
        <p:nvGraphicFramePr>
          <p:cNvPr id="250" name="Shape 250"/>
          <p:cNvGraphicFramePr/>
          <p:nvPr/>
        </p:nvGraphicFramePr>
        <p:xfrm>
          <a:off x="0" y="0"/>
          <a:ext cx="755575" cy="5144400"/>
        </p:xfrm>
        <a:graphic>
          <a:graphicData uri="http://schemas.openxmlformats.org/drawingml/2006/table">
            <a:tbl>
              <a:tblPr>
                <a:noFill/>
                <a:tableStyleId>{079AC3BC-533A-47EE-8EB9-1D714544FDE0}</a:tableStyleId>
              </a:tblPr>
              <a:tblGrid>
                <a:gridCol w="755575"/>
              </a:tblGrid>
              <a:tr h="6921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Personal</a:t>
                      </a:r>
                      <a:b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Assistant</a:t>
                      </a:r>
                      <a:b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 Car</a:t>
                      </a:r>
                    </a:p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Application</a:t>
                      </a:r>
                    </a:p>
                  </a:txBody>
                  <a:tcPr marL="91450" marR="91450" marT="45725" marB="45725" anchor="ctr"/>
                </a:tc>
              </a:tr>
              <a:tr h="89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99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3333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51" name="Shape 251"/>
          <p:cNvSpPr/>
          <p:nvPr/>
        </p:nvSpPr>
        <p:spPr>
          <a:xfrm>
            <a:off x="1120725" y="1055150"/>
            <a:ext cx="7560899" cy="1070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Shape 252"/>
          <p:cNvSpPr txBox="1"/>
          <p:nvPr/>
        </p:nvSpPr>
        <p:spPr>
          <a:xfrm>
            <a:off x="1130225" y="1038100"/>
            <a:ext cx="7497299" cy="1087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서버와 관련하여 APM을 활용해 안드로이드와 통신을 하였다. 하지만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insert, delete, select 하는 php를 각각 생성하여야 하는 단점이 있었다.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현재 배우고 있는 node.js 를 활용한 REST.api를 사용하여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새로운 프로젝트에 반영하도록 하겠다.</a:t>
            </a:r>
          </a:p>
        </p:txBody>
      </p:sp>
      <p:cxnSp>
        <p:nvCxnSpPr>
          <p:cNvPr id="253" name="Shape 253"/>
          <p:cNvCxnSpPr/>
          <p:nvPr/>
        </p:nvCxnSpPr>
        <p:spPr>
          <a:xfrm>
            <a:off x="755575" y="2209183"/>
            <a:ext cx="8388298" cy="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117"/>
              </a:srgbClr>
            </a:outerShdw>
          </a:effectLst>
        </p:spPr>
      </p:cxnSp>
      <p:pic>
        <p:nvPicPr>
          <p:cNvPr id="254" name="Shape 2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31073" y="2327350"/>
            <a:ext cx="2950550" cy="272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Shape 2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96600" y="2327350"/>
            <a:ext cx="2841500" cy="27728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6" name="Shape 256"/>
          <p:cNvGraphicFramePr/>
          <p:nvPr/>
        </p:nvGraphicFramePr>
        <p:xfrm>
          <a:off x="1064000" y="2292750"/>
          <a:ext cx="7637600" cy="2826100"/>
        </p:xfrm>
        <a:graphic>
          <a:graphicData uri="http://schemas.openxmlformats.org/drawingml/2006/table">
            <a:tbl>
              <a:tblPr>
                <a:noFill/>
                <a:tableStyleId>{6C108264-98DD-468C-ABF6-F54B03B72B99}</a:tableStyleId>
              </a:tblPr>
              <a:tblGrid>
                <a:gridCol w="893900"/>
                <a:gridCol w="2924900"/>
                <a:gridCol w="819625"/>
                <a:gridCol w="2999175"/>
              </a:tblGrid>
              <a:tr h="2826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쿼리문 마다 다른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php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express모듈을 사용한 node.js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연습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904054" y="328865"/>
            <a:ext cx="7772400" cy="4411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6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</a:t>
            </a:r>
            <a:br>
              <a:rPr lang="en-US" sz="6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6000" dirty="0" smtClean="0"/>
              <a:t>IN</a:t>
            </a:r>
            <a:br>
              <a:rPr lang="en-US" sz="6000" dirty="0" smtClean="0"/>
            </a:br>
            <a:r>
              <a:rPr lang="en-US" sz="6000" dirty="0" smtClean="0"/>
              <a:t>US</a:t>
            </a:r>
            <a:r>
              <a:rPr lang="en-US" sz="6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6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altLang="en-US" sz="2550" dirty="0" smtClean="0">
                <a:solidFill>
                  <a:srgbClr val="7F7F7F"/>
                </a:solidFill>
              </a:rPr>
              <a:t>지원자 이 한 모</a:t>
            </a:r>
            <a:endParaRPr lang="en-US" sz="255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3" t="15635" r="22135" b="10481"/>
          <a:stretch/>
        </p:blipFill>
        <p:spPr>
          <a:xfrm>
            <a:off x="680181" y="771550"/>
            <a:ext cx="2762656" cy="38002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63888" y="843558"/>
            <a:ext cx="2088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대항상공회의소</a:t>
            </a:r>
            <a:endParaRPr lang="en-US" altLang="ko-KR" dirty="0" smtClean="0"/>
          </a:p>
          <a:p>
            <a:r>
              <a:rPr lang="ko-KR" altLang="en-US" dirty="0" smtClean="0"/>
              <a:t>서울기술교육센터</a:t>
            </a:r>
            <a:endParaRPr lang="en-US" altLang="ko-KR" dirty="0" smtClean="0"/>
          </a:p>
          <a:p>
            <a:r>
              <a:rPr lang="ko-KR" altLang="en-US" dirty="0" smtClean="0"/>
              <a:t>졸업작품 경진대회</a:t>
            </a:r>
            <a:endParaRPr lang="en-US" altLang="ko-KR" dirty="0" smtClean="0"/>
          </a:p>
          <a:p>
            <a:r>
              <a:rPr lang="ko-KR" altLang="en-US" dirty="0" smtClean="0"/>
              <a:t>대상 수상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344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Shape 93"/>
          <p:cNvGrpSpPr/>
          <p:nvPr/>
        </p:nvGrpSpPr>
        <p:grpSpPr>
          <a:xfrm>
            <a:off x="77909" y="1627179"/>
            <a:ext cx="8958585" cy="1889139"/>
            <a:chOff x="517978" y="1628799"/>
            <a:chExt cx="8958585" cy="1889139"/>
          </a:xfrm>
        </p:grpSpPr>
        <p:sp>
          <p:nvSpPr>
            <p:cNvPr id="94" name="Shape 94"/>
            <p:cNvSpPr/>
            <p:nvPr/>
          </p:nvSpPr>
          <p:spPr>
            <a:xfrm>
              <a:off x="611560" y="2442816"/>
              <a:ext cx="8865004" cy="26110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5" name="Shape 95"/>
            <p:cNvGrpSpPr/>
            <p:nvPr/>
          </p:nvGrpSpPr>
          <p:grpSpPr>
            <a:xfrm>
              <a:off x="517978" y="1628799"/>
              <a:ext cx="1889139" cy="1889139"/>
              <a:chOff x="5617737" y="1565700"/>
              <a:chExt cx="1654120" cy="1654120"/>
            </a:xfrm>
          </p:grpSpPr>
          <p:sp>
            <p:nvSpPr>
              <p:cNvPr id="96" name="Shape 96"/>
              <p:cNvSpPr/>
              <p:nvPr/>
            </p:nvSpPr>
            <p:spPr>
              <a:xfrm>
                <a:off x="5617737" y="1565700"/>
                <a:ext cx="1654120" cy="165412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3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Shape 97"/>
              <p:cNvSpPr txBox="1"/>
              <p:nvPr/>
            </p:nvSpPr>
            <p:spPr>
              <a:xfrm>
                <a:off x="5704201" y="2164075"/>
                <a:ext cx="1520528" cy="444654"/>
              </a:xfrm>
              <a:prstGeom prst="rect">
                <a:avLst/>
              </a:prstGeom>
              <a:noFill/>
              <a:ln w="9525" cap="flat" cmpd="sng">
                <a:solidFill>
                  <a:schemeClr val="dk1"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ct val="25000"/>
                  <a:buFont typeface="Arial"/>
                  <a:buNone/>
                </a:pPr>
                <a:r>
                  <a:rPr lang="en-US" sz="1800" b="1" i="0" u="none" strike="noStrike" cap="none" dirty="0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INDEX</a:t>
                </a:r>
              </a:p>
            </p:txBody>
          </p:sp>
        </p:grpSp>
        <p:grpSp>
          <p:nvGrpSpPr>
            <p:cNvPr id="98" name="Shape 98"/>
            <p:cNvGrpSpPr/>
            <p:nvPr/>
          </p:nvGrpSpPr>
          <p:grpSpPr>
            <a:xfrm>
              <a:off x="2417091" y="2372683"/>
              <a:ext cx="1573198" cy="1009556"/>
              <a:chOff x="2417091" y="2372683"/>
              <a:chExt cx="1573198" cy="1009556"/>
            </a:xfrm>
          </p:grpSpPr>
          <p:sp>
            <p:nvSpPr>
              <p:cNvPr id="99" name="Shape 99"/>
              <p:cNvSpPr txBox="1"/>
              <p:nvPr/>
            </p:nvSpPr>
            <p:spPr>
              <a:xfrm>
                <a:off x="2960783" y="2372683"/>
                <a:ext cx="550151" cy="400109"/>
              </a:xfrm>
              <a:prstGeom prst="rect">
                <a:avLst/>
              </a:prstGeom>
              <a:noFill/>
              <a:ln w="9525" cap="flat" cmpd="sng">
                <a:solidFill>
                  <a:schemeClr val="dk1"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ct val="25000"/>
                  <a:buFont typeface="Arial"/>
                  <a:buNone/>
                </a:pPr>
                <a:r>
                  <a:rPr lang="en-US" sz="2000" b="0" i="0" u="none" strike="noStrike" cap="none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01</a:t>
                </a:r>
              </a:p>
            </p:txBody>
          </p:sp>
          <p:sp>
            <p:nvSpPr>
              <p:cNvPr id="100" name="Shape 100"/>
              <p:cNvSpPr txBox="1"/>
              <p:nvPr/>
            </p:nvSpPr>
            <p:spPr>
              <a:xfrm>
                <a:off x="2417091" y="2769640"/>
                <a:ext cx="1573198" cy="612599"/>
              </a:xfrm>
              <a:prstGeom prst="rect">
                <a:avLst/>
              </a:prstGeom>
              <a:noFill/>
              <a:ln w="9525" cap="flat" cmpd="sng">
                <a:solidFill>
                  <a:schemeClr val="dk1"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300" b="0" i="0" u="none" strike="noStrike" cap="none" dirty="0" err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개발</a:t>
                </a:r>
                <a:r>
                  <a:rPr lang="en-US" sz="1300" b="0" i="0" u="none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sz="1300" b="0" i="0" u="none" strike="noStrike" cap="none" dirty="0" err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도구</a:t>
                </a:r>
                <a:r>
                  <a:rPr lang="en-US" sz="1300" b="0" i="0" u="none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및 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300" b="0" i="0" u="none" strike="noStrike" cap="none" dirty="0" err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개발</a:t>
                </a:r>
                <a:r>
                  <a:rPr lang="en-US" sz="1300" b="0" i="0" u="none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sz="1300" b="0" i="0" u="none" strike="noStrike" cap="none" dirty="0" err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환경</a:t>
                </a:r>
                <a:endParaRPr lang="en-US" sz="13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1" name="Shape 101"/>
            <p:cNvGrpSpPr/>
            <p:nvPr/>
          </p:nvGrpSpPr>
          <p:grpSpPr>
            <a:xfrm>
              <a:off x="3738543" y="1853290"/>
              <a:ext cx="1662635" cy="919501"/>
              <a:chOff x="3415205" y="1853290"/>
              <a:chExt cx="1662635" cy="919501"/>
            </a:xfrm>
          </p:grpSpPr>
          <p:sp>
            <p:nvSpPr>
              <p:cNvPr id="102" name="Shape 102"/>
              <p:cNvSpPr txBox="1"/>
              <p:nvPr/>
            </p:nvSpPr>
            <p:spPr>
              <a:xfrm>
                <a:off x="4009012" y="2372683"/>
                <a:ext cx="550151" cy="400109"/>
              </a:xfrm>
              <a:prstGeom prst="rect">
                <a:avLst/>
              </a:prstGeom>
              <a:noFill/>
              <a:ln w="9525" cap="flat" cmpd="sng">
                <a:solidFill>
                  <a:schemeClr val="dk1"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ct val="25000"/>
                  <a:buFont typeface="Arial"/>
                  <a:buNone/>
                </a:pPr>
                <a:r>
                  <a:rPr lang="en-US" sz="2000" b="0" i="0" u="none" strike="noStrike" cap="none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02</a:t>
                </a:r>
              </a:p>
            </p:txBody>
          </p:sp>
          <p:sp>
            <p:nvSpPr>
              <p:cNvPr id="103" name="Shape 103"/>
              <p:cNvSpPr txBox="1"/>
              <p:nvPr/>
            </p:nvSpPr>
            <p:spPr>
              <a:xfrm>
                <a:off x="3415205" y="1853290"/>
                <a:ext cx="1662635" cy="492441"/>
              </a:xfrm>
              <a:prstGeom prst="rect">
                <a:avLst/>
              </a:prstGeom>
              <a:noFill/>
              <a:ln w="9525" cap="flat" cmpd="sng">
                <a:solidFill>
                  <a:schemeClr val="dk1"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lvl="0" algn="ctr">
                  <a:buClr>
                    <a:schemeClr val="dk1"/>
                  </a:buClr>
                  <a:buSzPct val="25000"/>
                </a:pPr>
                <a:r>
                  <a:rPr lang="ko-KR" altLang="en-US" sz="1300" dirty="0">
                    <a:solidFill>
                      <a:schemeClr val="dk1"/>
                    </a:solidFill>
                  </a:rPr>
                  <a:t>개발목적 및 기능설명</a:t>
                </a:r>
                <a:endParaRPr lang="en-US" altLang="ko-KR" sz="1300" dirty="0"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104" name="Shape 104"/>
            <p:cNvGrpSpPr/>
            <p:nvPr/>
          </p:nvGrpSpPr>
          <p:grpSpPr>
            <a:xfrm>
              <a:off x="5312979" y="2372684"/>
              <a:ext cx="1340431" cy="889983"/>
              <a:chOff x="5044137" y="2404198"/>
              <a:chExt cx="1340431" cy="889983"/>
            </a:xfrm>
          </p:grpSpPr>
          <p:sp>
            <p:nvSpPr>
              <p:cNvPr id="105" name="Shape 105"/>
              <p:cNvSpPr txBox="1"/>
              <p:nvPr/>
            </p:nvSpPr>
            <p:spPr>
              <a:xfrm>
                <a:off x="5451892" y="2404198"/>
                <a:ext cx="550151" cy="400109"/>
              </a:xfrm>
              <a:prstGeom prst="rect">
                <a:avLst/>
              </a:prstGeom>
              <a:noFill/>
              <a:ln w="9525" cap="flat" cmpd="sng">
                <a:solidFill>
                  <a:schemeClr val="dk1"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ct val="25000"/>
                  <a:buFont typeface="Arial"/>
                  <a:buNone/>
                </a:pPr>
                <a:r>
                  <a:rPr lang="en-US" sz="2000" b="0" i="0" u="none" strike="noStrike" cap="none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03</a:t>
                </a:r>
              </a:p>
            </p:txBody>
          </p:sp>
          <p:sp>
            <p:nvSpPr>
              <p:cNvPr id="106" name="Shape 106"/>
              <p:cNvSpPr txBox="1"/>
              <p:nvPr/>
            </p:nvSpPr>
            <p:spPr>
              <a:xfrm>
                <a:off x="5044137" y="2801741"/>
                <a:ext cx="1340431" cy="492441"/>
              </a:xfrm>
              <a:prstGeom prst="rect">
                <a:avLst/>
              </a:prstGeom>
              <a:noFill/>
              <a:ln w="9525" cap="flat" cmpd="sng">
                <a:solidFill>
                  <a:schemeClr val="dk1"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lvl="0" algn="ctr">
                  <a:buClr>
                    <a:schemeClr val="dk1"/>
                  </a:buClr>
                  <a:buSzPct val="25000"/>
                </a:pPr>
                <a:r>
                  <a:rPr lang="ko-KR" altLang="en-US" sz="1300" dirty="0">
                    <a:solidFill>
                      <a:schemeClr val="dk1"/>
                    </a:solidFill>
                  </a:rPr>
                  <a:t>기능 구현</a:t>
                </a:r>
                <a:endParaRPr lang="en-US" altLang="ko-KR" sz="1300" dirty="0"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107" name="Shape 107"/>
            <p:cNvGrpSpPr/>
            <p:nvPr/>
          </p:nvGrpSpPr>
          <p:grpSpPr>
            <a:xfrm>
              <a:off x="6709288" y="1853290"/>
              <a:ext cx="997772" cy="919501"/>
              <a:chOff x="6580728" y="1853290"/>
              <a:chExt cx="997772" cy="919501"/>
            </a:xfrm>
          </p:grpSpPr>
          <p:sp>
            <p:nvSpPr>
              <p:cNvPr id="108" name="Shape 108"/>
              <p:cNvSpPr txBox="1"/>
              <p:nvPr/>
            </p:nvSpPr>
            <p:spPr>
              <a:xfrm>
                <a:off x="6829785" y="2372683"/>
                <a:ext cx="550151" cy="400109"/>
              </a:xfrm>
              <a:prstGeom prst="rect">
                <a:avLst/>
              </a:prstGeom>
              <a:noFill/>
              <a:ln w="9525" cap="flat" cmpd="sng">
                <a:solidFill>
                  <a:schemeClr val="dk1"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ct val="25000"/>
                  <a:buFont typeface="Arial"/>
                  <a:buNone/>
                </a:pPr>
                <a:r>
                  <a:rPr lang="en-US" sz="2000" b="0" i="0" u="none" strike="noStrike" cap="none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04</a:t>
                </a:r>
              </a:p>
            </p:txBody>
          </p:sp>
          <p:sp>
            <p:nvSpPr>
              <p:cNvPr id="109" name="Shape 109"/>
              <p:cNvSpPr txBox="1"/>
              <p:nvPr/>
            </p:nvSpPr>
            <p:spPr>
              <a:xfrm>
                <a:off x="6580728" y="1853290"/>
                <a:ext cx="997772" cy="492441"/>
              </a:xfrm>
              <a:prstGeom prst="rect">
                <a:avLst/>
              </a:prstGeom>
              <a:noFill/>
              <a:ln w="9525" cap="flat" cmpd="sng">
                <a:solidFill>
                  <a:schemeClr val="dk1"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lvl="0" algn="ctr">
                  <a:buClr>
                    <a:schemeClr val="dk1"/>
                  </a:buClr>
                  <a:buSzPct val="25000"/>
                </a:pPr>
                <a:r>
                  <a:rPr lang="ko-KR" altLang="en-US" sz="1300" dirty="0">
                    <a:solidFill>
                      <a:schemeClr val="dk1"/>
                    </a:solidFill>
                  </a:rPr>
                  <a:t> </a:t>
                </a:r>
                <a:r>
                  <a:rPr lang="en-US" altLang="ko-KR" sz="1300" dirty="0" err="1">
                    <a:solidFill>
                      <a:schemeClr val="dk1"/>
                    </a:solidFill>
                  </a:rPr>
                  <a:t>실행화면</a:t>
                </a:r>
                <a:r>
                  <a:rPr lang="en-US" altLang="ko-KR" sz="1300" dirty="0">
                    <a:solidFill>
                      <a:schemeClr val="dk1"/>
                    </a:solidFill>
                  </a:rPr>
                  <a:t> (</a:t>
                </a:r>
                <a:r>
                  <a:rPr lang="ko-KR" altLang="en-US" sz="1300" dirty="0">
                    <a:solidFill>
                      <a:schemeClr val="dk1"/>
                    </a:solidFill>
                  </a:rPr>
                  <a:t>동영상</a:t>
                </a:r>
                <a:r>
                  <a:rPr lang="en-US" altLang="ko-KR" sz="1300" dirty="0">
                    <a:solidFill>
                      <a:schemeClr val="dk1"/>
                    </a:solidFill>
                  </a:rPr>
                  <a:t>)</a:t>
                </a:r>
              </a:p>
            </p:txBody>
          </p:sp>
        </p:grpSp>
        <p:grpSp>
          <p:nvGrpSpPr>
            <p:cNvPr id="110" name="Shape 110"/>
            <p:cNvGrpSpPr/>
            <p:nvPr/>
          </p:nvGrpSpPr>
          <p:grpSpPr>
            <a:xfrm>
              <a:off x="7932860" y="2372684"/>
              <a:ext cx="1354856" cy="689353"/>
              <a:chOff x="7932860" y="2404198"/>
              <a:chExt cx="1354856" cy="689353"/>
            </a:xfrm>
          </p:grpSpPr>
          <p:sp>
            <p:nvSpPr>
              <p:cNvPr id="111" name="Shape 111"/>
              <p:cNvSpPr txBox="1"/>
              <p:nvPr/>
            </p:nvSpPr>
            <p:spPr>
              <a:xfrm>
                <a:off x="8356610" y="2404198"/>
                <a:ext cx="550151" cy="400109"/>
              </a:xfrm>
              <a:prstGeom prst="rect">
                <a:avLst/>
              </a:prstGeom>
              <a:noFill/>
              <a:ln w="9525" cap="flat" cmpd="sng">
                <a:solidFill>
                  <a:schemeClr val="dk1"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ct val="25000"/>
                  <a:buFont typeface="Arial"/>
                  <a:buNone/>
                </a:pPr>
                <a:r>
                  <a:rPr lang="en-US" sz="2000" b="0" i="0" u="none" strike="noStrike" cap="none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05</a:t>
                </a:r>
              </a:p>
            </p:txBody>
          </p:sp>
          <p:sp>
            <p:nvSpPr>
              <p:cNvPr id="112" name="Shape 112"/>
              <p:cNvSpPr txBox="1"/>
              <p:nvPr/>
            </p:nvSpPr>
            <p:spPr>
              <a:xfrm>
                <a:off x="7932860" y="2801163"/>
                <a:ext cx="1354856" cy="292388"/>
              </a:xfrm>
              <a:prstGeom prst="rect">
                <a:avLst/>
              </a:prstGeom>
              <a:noFill/>
              <a:ln w="9525" cap="flat" cmpd="sng">
                <a:solidFill>
                  <a:schemeClr val="dk1"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lvl="0" algn="ctr">
                  <a:buClr>
                    <a:schemeClr val="dk1"/>
                  </a:buClr>
                  <a:buSzPct val="25000"/>
                </a:pPr>
                <a:r>
                  <a:rPr lang="en-US" altLang="ko-KR" sz="1300" dirty="0" err="1">
                    <a:solidFill>
                      <a:schemeClr val="dk1"/>
                    </a:solidFill>
                  </a:rPr>
                  <a:t>문제점</a:t>
                </a:r>
                <a:r>
                  <a:rPr lang="en-US" altLang="ko-KR" sz="1300" dirty="0">
                    <a:solidFill>
                      <a:schemeClr val="dk1"/>
                    </a:solidFill>
                  </a:rPr>
                  <a:t> </a:t>
                </a:r>
                <a:r>
                  <a:rPr lang="ko-KR" altLang="en-US" sz="1300" dirty="0">
                    <a:solidFill>
                      <a:schemeClr val="dk1"/>
                    </a:solidFill>
                  </a:rPr>
                  <a:t>및 해결방안</a:t>
                </a:r>
                <a:endParaRPr lang="en-US" altLang="ko-KR" sz="1300" dirty="0">
                  <a:solidFill>
                    <a:schemeClr val="dk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3878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" name="Shape 134"/>
          <p:cNvGraphicFramePr/>
          <p:nvPr/>
        </p:nvGraphicFramePr>
        <p:xfrm>
          <a:off x="0" y="0"/>
          <a:ext cx="755575" cy="5144400"/>
        </p:xfrm>
        <a:graphic>
          <a:graphicData uri="http://schemas.openxmlformats.org/drawingml/2006/table">
            <a:tbl>
              <a:tblPr>
                <a:noFill/>
                <a:tableStyleId>{079AC3BC-533A-47EE-8EB9-1D714544FDE0}</a:tableStyleId>
              </a:tblPr>
              <a:tblGrid>
                <a:gridCol w="755575"/>
              </a:tblGrid>
              <a:tr h="7056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9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</a:t>
                      </a:r>
                      <a:br>
                        <a:rPr lang="en-US" altLang="ko-KR" sz="9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altLang="ko-KR" sz="900" dirty="0" smtClean="0"/>
                        <a:t>IN</a:t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US</a:t>
                      </a:r>
                      <a:endParaRPr lang="en-US" altLang="ko-KR" sz="900" u="none" strike="noStrike" cap="none" dirty="0">
                        <a:solidFill>
                          <a:srgbClr val="4343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99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3333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1115616" y="205979"/>
            <a:ext cx="7571182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 도구 및 개발환경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3399850" y="1135329"/>
            <a:ext cx="5575398" cy="38823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en-US" sz="32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●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400" dirty="0" err="1" smtClean="0">
                <a:solidFill>
                  <a:schemeClr val="tx1"/>
                </a:solidFill>
              </a:rPr>
              <a:t>Mysql</a:t>
            </a:r>
            <a:r>
              <a:rPr lang="en-US" sz="2400" dirty="0" smtClean="0">
                <a:solidFill>
                  <a:schemeClr val="tx1"/>
                </a:solidFill>
              </a:rPr>
              <a:t>, Node.JS, Python </a:t>
            </a:r>
            <a:r>
              <a:rPr lang="en-US" sz="2800" b="0" i="0" u="none" strike="noStrike" cap="none" dirty="0" smtClean="0">
                <a:solidFill>
                  <a:srgbClr val="7F7F7F"/>
                </a:solidFill>
                <a:sym typeface="Arial"/>
              </a:rPr>
              <a:t>●</a:t>
            </a:r>
            <a:endParaRPr lang="en-US" sz="2800" b="0" i="0" u="none" strike="noStrike" cap="none" dirty="0">
              <a:solidFill>
                <a:srgbClr val="7F7F7F"/>
              </a:solidFill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40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400" b="0" i="0" u="none" strike="noStrike" cap="none" dirty="0" smtClean="0">
                <a:solidFill>
                  <a:srgbClr val="000000"/>
                </a:solidFill>
                <a:sym typeface="Arial"/>
              </a:rPr>
              <a:t>Raspberry Pi, Visual Studio code</a:t>
            </a:r>
            <a:r>
              <a:rPr lang="en-US" sz="2400" b="0" i="0" u="none" strike="noStrike" cap="none" dirty="0" smtClean="0">
                <a:solidFill>
                  <a:srgbClr val="7F7F7F"/>
                </a:solidFill>
                <a:sym typeface="Arial"/>
              </a:rPr>
              <a:t> </a:t>
            </a:r>
            <a:r>
              <a:rPr lang="en-US" sz="3200" b="0" i="0" u="none" strike="noStrike" cap="none" dirty="0" smtClean="0">
                <a:solidFill>
                  <a:srgbClr val="7F7F7F"/>
                </a:solidFill>
                <a:sym typeface="Arial"/>
              </a:rPr>
              <a:t>●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lang="en-US" sz="3200" dirty="0">
              <a:solidFill>
                <a:srgbClr val="7F7F7F"/>
              </a:solidFill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lang="en-US" sz="2000" dirty="0">
              <a:solidFill>
                <a:srgbClr val="7F7F7F"/>
              </a:solidFill>
            </a:endParaRPr>
          </a:p>
          <a:p>
            <a:pPr lvl="0" algn="r">
              <a:buClr>
                <a:srgbClr val="000000"/>
              </a:buClr>
              <a:buSzPct val="25000"/>
            </a:pPr>
            <a:r>
              <a:rPr lang="en-US" altLang="ko-KR" sz="2800" dirty="0" smtClean="0">
                <a:solidFill>
                  <a:srgbClr val="7F7F7F"/>
                </a:solidFill>
              </a:rPr>
              <a:t> </a:t>
            </a:r>
            <a:r>
              <a:rPr lang="en-US" altLang="ko-KR" sz="2400" dirty="0" err="1" smtClean="0">
                <a:solidFill>
                  <a:schemeClr val="tx1"/>
                </a:solidFill>
              </a:rPr>
              <a:t>Arduino</a:t>
            </a:r>
            <a:r>
              <a:rPr lang="en-US" altLang="ko-KR" sz="2400" dirty="0" smtClean="0">
                <a:solidFill>
                  <a:schemeClr val="tx1"/>
                </a:solidFill>
              </a:rPr>
              <a:t>, Linux, Android Studio</a:t>
            </a:r>
            <a:r>
              <a:rPr lang="en-US" altLang="ko-KR" sz="2800" dirty="0" smtClean="0">
                <a:solidFill>
                  <a:srgbClr val="7F7F7F"/>
                </a:solidFill>
              </a:rPr>
              <a:t> ●</a:t>
            </a:r>
            <a:endParaRPr lang="en-US" sz="2800" b="0" i="0" u="none" strike="noStrike" cap="none" dirty="0" smtClean="0">
              <a:solidFill>
                <a:srgbClr val="7F7F7F"/>
              </a:solidFill>
              <a:sym typeface="Arial"/>
            </a:endParaRPr>
          </a:p>
        </p:txBody>
      </p:sp>
      <p:cxnSp>
        <p:nvCxnSpPr>
          <p:cNvPr id="141" name="Shape 141"/>
          <p:cNvCxnSpPr/>
          <p:nvPr/>
        </p:nvCxnSpPr>
        <p:spPr>
          <a:xfrm rot="10800000">
            <a:off x="2430841" y="3795284"/>
            <a:ext cx="0" cy="314263"/>
          </a:xfrm>
          <a:prstGeom prst="straightConnector1">
            <a:avLst/>
          </a:prstGeom>
          <a:noFill/>
          <a:ln w="28575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03" t="46639" r="36778" b="47336"/>
          <a:stretch/>
        </p:blipFill>
        <p:spPr>
          <a:xfrm>
            <a:off x="2521602" y="3110229"/>
            <a:ext cx="1163656" cy="58464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7" t="34997" r="31730" b="26514"/>
          <a:stretch/>
        </p:blipFill>
        <p:spPr>
          <a:xfrm>
            <a:off x="1359621" y="3110229"/>
            <a:ext cx="1053627" cy="63272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74" y="4220235"/>
            <a:ext cx="996405" cy="678774"/>
          </a:xfrm>
          <a:prstGeom prst="rect">
            <a:avLst/>
          </a:prstGeom>
        </p:spPr>
      </p:pic>
      <p:pic>
        <p:nvPicPr>
          <p:cNvPr id="14" name="Shape 123"/>
          <p:cNvPicPr preferRelativeResize="0"/>
          <p:nvPr/>
        </p:nvPicPr>
        <p:blipFill rotWithShape="1">
          <a:blip r:embed="rId6">
            <a:alphaModFix/>
          </a:blip>
          <a:srcRect l="49790" t="41727" r="31675" b="39204"/>
          <a:stretch/>
        </p:blipFill>
        <p:spPr>
          <a:xfrm>
            <a:off x="879624" y="1747742"/>
            <a:ext cx="706574" cy="742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8" t="10699" r="15888" b="10534"/>
          <a:stretch/>
        </p:blipFill>
        <p:spPr>
          <a:xfrm>
            <a:off x="3499280" y="1884147"/>
            <a:ext cx="814652" cy="66094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7" t="29273" r="25539" b="29825"/>
          <a:stretch/>
        </p:blipFill>
        <p:spPr>
          <a:xfrm>
            <a:off x="1911393" y="1850130"/>
            <a:ext cx="1121930" cy="694961"/>
          </a:xfrm>
          <a:prstGeom prst="rect">
            <a:avLst/>
          </a:prstGeom>
        </p:spPr>
      </p:pic>
      <p:cxnSp>
        <p:nvCxnSpPr>
          <p:cNvPr id="17" name="Shape 125"/>
          <p:cNvCxnSpPr/>
          <p:nvPr/>
        </p:nvCxnSpPr>
        <p:spPr>
          <a:xfrm>
            <a:off x="1156694" y="2754842"/>
            <a:ext cx="2628445" cy="0"/>
          </a:xfrm>
          <a:prstGeom prst="straightConnector1">
            <a:avLst/>
          </a:prstGeom>
          <a:noFill/>
          <a:ln w="28575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Shape 126"/>
          <p:cNvCxnSpPr/>
          <p:nvPr/>
        </p:nvCxnSpPr>
        <p:spPr>
          <a:xfrm rot="10800000">
            <a:off x="2413249" y="2625447"/>
            <a:ext cx="0" cy="314400"/>
          </a:xfrm>
          <a:prstGeom prst="straightConnector1">
            <a:avLst/>
          </a:prstGeom>
          <a:noFill/>
          <a:ln w="28575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Shape 127"/>
          <p:cNvCxnSpPr/>
          <p:nvPr/>
        </p:nvCxnSpPr>
        <p:spPr>
          <a:xfrm rot="10800000">
            <a:off x="3776422" y="2612050"/>
            <a:ext cx="0" cy="142792"/>
          </a:xfrm>
          <a:prstGeom prst="straightConnector1">
            <a:avLst/>
          </a:prstGeom>
          <a:noFill/>
          <a:ln w="28575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Shape 128"/>
          <p:cNvCxnSpPr/>
          <p:nvPr/>
        </p:nvCxnSpPr>
        <p:spPr>
          <a:xfrm rot="10800000">
            <a:off x="1173802" y="2607905"/>
            <a:ext cx="0" cy="142792"/>
          </a:xfrm>
          <a:prstGeom prst="straightConnector1">
            <a:avLst/>
          </a:prstGeom>
          <a:noFill/>
          <a:ln w="28575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" name="Shape 12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022789" y="4168612"/>
            <a:ext cx="780917" cy="730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13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141238" y="1031001"/>
            <a:ext cx="2544020" cy="665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Shape 141"/>
          <p:cNvCxnSpPr/>
          <p:nvPr/>
        </p:nvCxnSpPr>
        <p:spPr>
          <a:xfrm rot="10800000">
            <a:off x="2424304" y="1569884"/>
            <a:ext cx="0" cy="314263"/>
          </a:xfrm>
          <a:prstGeom prst="straightConnector1">
            <a:avLst/>
          </a:prstGeom>
          <a:noFill/>
          <a:ln w="28575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4" name="Shape 13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005299" y="4168612"/>
            <a:ext cx="771121" cy="7303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267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Shape 117"/>
          <p:cNvGraphicFramePr/>
          <p:nvPr>
            <p:extLst>
              <p:ext uri="{D42A27DB-BD31-4B8C-83A1-F6EECF244321}">
                <p14:modId xmlns:p14="http://schemas.microsoft.com/office/powerpoint/2010/main" val="2107010023"/>
              </p:ext>
            </p:extLst>
          </p:nvPr>
        </p:nvGraphicFramePr>
        <p:xfrm>
          <a:off x="0" y="6824"/>
          <a:ext cx="755575" cy="5144400"/>
        </p:xfrm>
        <a:graphic>
          <a:graphicData uri="http://schemas.openxmlformats.org/drawingml/2006/table">
            <a:tbl>
              <a:tblPr>
                <a:noFill/>
                <a:tableStyleId>{079AC3BC-533A-47EE-8EB9-1D714544FDE0}</a:tableStyleId>
              </a:tblPr>
              <a:tblGrid>
                <a:gridCol w="755575"/>
              </a:tblGrid>
              <a:tr h="7056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</a:t>
                      </a:r>
                      <a:br>
                        <a:rPr lang="en-US" altLang="ko-KR" sz="12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altLang="ko-KR" sz="1200" dirty="0" smtClean="0"/>
                        <a:t>IN</a:t>
                      </a:r>
                      <a:br>
                        <a:rPr lang="en-US" altLang="ko-KR" sz="1200" dirty="0" smtClean="0"/>
                      </a:br>
                      <a:r>
                        <a:rPr lang="en-US" altLang="ko-KR" sz="1200" dirty="0" smtClean="0"/>
                        <a:t>US</a:t>
                      </a:r>
                      <a:endParaRPr lang="en-US" sz="1200" u="none" strike="noStrike" cap="none" dirty="0">
                        <a:solidFill>
                          <a:srgbClr val="4343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99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lang="en-US" sz="4000" u="none" strike="noStrike" cap="none" dirty="0">
                        <a:solidFill>
                          <a:srgbClr val="33339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99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3333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lang="en-US" altLang="ko-KR" sz="4000" u="none" strike="noStrike" cap="none" dirty="0">
                        <a:solidFill>
                          <a:srgbClr val="33339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 dirty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 dirty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 dirty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 descr="http://cfile28.uf.tistory.com/image/0343314E51E516A336249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009" y="2272525"/>
            <a:ext cx="1788586" cy="127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9201" t="8314" r="6493" b="5735"/>
          <a:stretch/>
        </p:blipFill>
        <p:spPr>
          <a:xfrm>
            <a:off x="982009" y="1005732"/>
            <a:ext cx="1749496" cy="1245955"/>
          </a:xfrm>
          <a:prstGeom prst="rect">
            <a:avLst/>
          </a:prstGeom>
        </p:spPr>
      </p:pic>
      <p:sp>
        <p:nvSpPr>
          <p:cNvPr id="10" name="Shape 118"/>
          <p:cNvSpPr txBox="1">
            <a:spLocks noGrp="1"/>
          </p:cNvSpPr>
          <p:nvPr>
            <p:ph type="title"/>
          </p:nvPr>
        </p:nvSpPr>
        <p:spPr>
          <a:xfrm>
            <a:off x="1572818" y="5583"/>
            <a:ext cx="7571182" cy="6706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ko-KR" altLang="en-US" dirty="0" smtClean="0"/>
              <a:t>개발목적 및 기능설명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t="17833" b="13474"/>
          <a:stretch/>
        </p:blipFill>
        <p:spPr>
          <a:xfrm>
            <a:off x="2933515" y="1027134"/>
            <a:ext cx="2829042" cy="55843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/>
          <a:srcRect l="1" t="9" r="286" b="51663"/>
          <a:stretch/>
        </p:blipFill>
        <p:spPr>
          <a:xfrm>
            <a:off x="2930416" y="1585564"/>
            <a:ext cx="2829042" cy="65533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/>
          <a:srcRect l="194" t="51322"/>
          <a:stretch/>
        </p:blipFill>
        <p:spPr>
          <a:xfrm>
            <a:off x="2933515" y="2236603"/>
            <a:ext cx="2831913" cy="66008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6386" y="2896685"/>
            <a:ext cx="2829042" cy="649932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 flipV="1">
            <a:off x="754840" y="3645326"/>
            <a:ext cx="8389160" cy="6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/>
          <a:srcRect l="1120" t="3005" r="1799" b="4152"/>
          <a:stretch/>
        </p:blipFill>
        <p:spPr>
          <a:xfrm>
            <a:off x="5926450" y="1005732"/>
            <a:ext cx="1621953" cy="1295402"/>
          </a:xfrm>
          <a:prstGeom prst="rect">
            <a:avLst/>
          </a:prstGeom>
        </p:spPr>
      </p:pic>
      <p:pic>
        <p:nvPicPr>
          <p:cNvPr id="16" name="Picture 2" descr="자동차 초음파 센서에 대한 이미지 검색결과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450" y="2312700"/>
            <a:ext cx="1621953" cy="123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8403" y="1005732"/>
            <a:ext cx="1228115" cy="254088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982009" y="3725106"/>
            <a:ext cx="7873556" cy="131943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982009" y="3786475"/>
            <a:ext cx="779450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100" dirty="0" smtClean="0"/>
              <a:t>운전자의 안전운전과 주행 중 편의성을 위해 비가 오거나 시야에 불안정한 상황에서도 </a:t>
            </a:r>
            <a:r>
              <a:rPr lang="ko-KR" altLang="en-US" sz="1100" dirty="0" err="1" smtClean="0"/>
              <a:t>옆차와의</a:t>
            </a:r>
            <a:r>
              <a:rPr lang="ko-KR" altLang="en-US" sz="1100" dirty="0" smtClean="0"/>
              <a:t> 거리를 알 수 있도록 카메라와 거리센서를 장착하여 영상을 출력하고 경고를 한다</a:t>
            </a:r>
            <a:r>
              <a:rPr lang="en-US" altLang="ko-KR" sz="1100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sz="1100" dirty="0" smtClean="0"/>
          </a:p>
          <a:p>
            <a:pPr marL="342900" indent="-342900">
              <a:buAutoNum type="arabicPeriod"/>
            </a:pPr>
            <a:r>
              <a:rPr lang="ko-KR" altLang="en-US" sz="1100" dirty="0" smtClean="0"/>
              <a:t>안전운전을 위해 </a:t>
            </a:r>
            <a:r>
              <a:rPr lang="ko-KR" altLang="en-US" sz="1100" dirty="0" err="1" smtClean="0"/>
              <a:t>방향지시등을</a:t>
            </a:r>
            <a:r>
              <a:rPr lang="ko-KR" altLang="en-US" sz="1100" dirty="0" smtClean="0"/>
              <a:t> 키고 차선 변경을 하도록 유도</a:t>
            </a:r>
            <a:endParaRPr lang="en-US" altLang="ko-KR" sz="1100" dirty="0" smtClean="0"/>
          </a:p>
          <a:p>
            <a:pPr marL="342900" indent="-342900">
              <a:buAutoNum type="arabicPeriod"/>
            </a:pPr>
            <a:endParaRPr lang="en-US" altLang="ko-KR" sz="1100" dirty="0" smtClean="0"/>
          </a:p>
          <a:p>
            <a:pPr marL="342900" indent="-342900">
              <a:buAutoNum type="arabicPeriod"/>
            </a:pPr>
            <a:r>
              <a:rPr lang="ko-KR" altLang="en-US" sz="1100" dirty="0" smtClean="0"/>
              <a:t>앞차와</a:t>
            </a:r>
            <a:r>
              <a:rPr lang="en-US" altLang="ko-KR" sz="1100" dirty="0" smtClean="0"/>
              <a:t> </a:t>
            </a:r>
            <a:r>
              <a:rPr lang="ko-KR" altLang="en-US" sz="1100" dirty="0" err="1" smtClean="0"/>
              <a:t>옆차와의</a:t>
            </a:r>
            <a:r>
              <a:rPr lang="ko-KR" altLang="en-US" sz="1100" dirty="0" smtClean="0"/>
              <a:t> 거리를 기록하여 안전운전을 하였다는 증거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블랙박스</a:t>
            </a:r>
            <a:r>
              <a:rPr lang="en-US" altLang="ko-KR" sz="1100" dirty="0" smtClean="0"/>
              <a:t>)</a:t>
            </a:r>
            <a:r>
              <a:rPr lang="ko-KR" altLang="en-US" sz="1100" dirty="0" smtClean="0"/>
              <a:t>를 남겨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보험사에 제출하여 할인을 받을 수 있도록 하였습니다</a:t>
            </a:r>
            <a:r>
              <a:rPr lang="en-US" altLang="ko-KR" sz="1100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536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직사각형 184"/>
          <p:cNvSpPr/>
          <p:nvPr/>
        </p:nvSpPr>
        <p:spPr>
          <a:xfrm>
            <a:off x="6943940" y="2636532"/>
            <a:ext cx="2200060" cy="12011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7216985" y="2798386"/>
            <a:ext cx="645266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7216985" y="3069103"/>
            <a:ext cx="64526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" name="꺾인 연결선 3"/>
          <p:cNvCxnSpPr>
            <a:endCxn id="56" idx="3"/>
          </p:cNvCxnSpPr>
          <p:nvPr/>
        </p:nvCxnSpPr>
        <p:spPr>
          <a:xfrm>
            <a:off x="4665942" y="1319434"/>
            <a:ext cx="197100" cy="3034735"/>
          </a:xfrm>
          <a:prstGeom prst="bentConnector3">
            <a:avLst>
              <a:gd name="adj1" fmla="val 28541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089" y="975170"/>
            <a:ext cx="558978" cy="7022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28303" y="21511"/>
            <a:ext cx="93588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/>
              <a:t>앞</a:t>
            </a:r>
            <a:r>
              <a:rPr lang="ko-KR" altLang="en-US" sz="1300" dirty="0"/>
              <a:t>쪽</a:t>
            </a:r>
            <a:r>
              <a:rPr lang="ko-KR" altLang="en-US" sz="1300" dirty="0" smtClean="0"/>
              <a:t> 초음파</a:t>
            </a:r>
            <a:endParaRPr lang="en-US" altLang="ko-KR" sz="13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611734" y="883146"/>
            <a:ext cx="189539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3. </a:t>
            </a:r>
            <a:r>
              <a:rPr lang="ko-KR" altLang="en-US" sz="1300" dirty="0" smtClean="0"/>
              <a:t>초음파 </a:t>
            </a:r>
            <a:r>
              <a:rPr lang="en-US" altLang="ko-KR" sz="1300" dirty="0" smtClean="0"/>
              <a:t>Raspberry Pi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745" y="1338026"/>
            <a:ext cx="94245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/>
              <a:t>왼쪽 초음파</a:t>
            </a:r>
            <a:endParaRPr lang="ko-KR" altLang="en-US" sz="1300" dirty="0"/>
          </a:p>
        </p:txBody>
      </p:sp>
      <p:sp>
        <p:nvSpPr>
          <p:cNvPr id="12" name="TextBox 11"/>
          <p:cNvSpPr txBox="1"/>
          <p:nvPr/>
        </p:nvSpPr>
        <p:spPr>
          <a:xfrm>
            <a:off x="8448281" y="1091804"/>
            <a:ext cx="13914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/>
              <a:t>오른쪽 </a:t>
            </a:r>
            <a:endParaRPr lang="en-US" altLang="ko-KR" sz="1300" dirty="0" smtClean="0"/>
          </a:p>
          <a:p>
            <a:r>
              <a:rPr lang="ko-KR" altLang="en-US" sz="1300" dirty="0" smtClean="0"/>
              <a:t>초음파</a:t>
            </a:r>
            <a:endParaRPr lang="ko-KR" altLang="en-US" sz="13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694" y="381414"/>
            <a:ext cx="585763" cy="585763"/>
          </a:xfrm>
          <a:prstGeom prst="rect">
            <a:avLst/>
          </a:prstGeom>
        </p:spPr>
      </p:pic>
      <p:cxnSp>
        <p:nvCxnSpPr>
          <p:cNvPr id="14" name="직선 화살표 연결선 13"/>
          <p:cNvCxnSpPr>
            <a:stCxn id="13" idx="2"/>
            <a:endCxn id="8" idx="1"/>
          </p:cNvCxnSpPr>
          <p:nvPr/>
        </p:nvCxnSpPr>
        <p:spPr>
          <a:xfrm>
            <a:off x="1998576" y="967177"/>
            <a:ext cx="2101513" cy="3591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60" idx="1"/>
            <a:endCxn id="13" idx="3"/>
          </p:cNvCxnSpPr>
          <p:nvPr/>
        </p:nvCxnSpPr>
        <p:spPr>
          <a:xfrm flipH="1" flipV="1">
            <a:off x="2291457" y="674296"/>
            <a:ext cx="6179543" cy="6377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161" idx="0"/>
            <a:endCxn id="13" idx="3"/>
          </p:cNvCxnSpPr>
          <p:nvPr/>
        </p:nvCxnSpPr>
        <p:spPr>
          <a:xfrm flipH="1">
            <a:off x="2291457" y="327606"/>
            <a:ext cx="1756914" cy="34669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62" idx="1"/>
            <a:endCxn id="13" idx="1"/>
          </p:cNvCxnSpPr>
          <p:nvPr/>
        </p:nvCxnSpPr>
        <p:spPr>
          <a:xfrm flipV="1">
            <a:off x="593741" y="674296"/>
            <a:ext cx="1111953" cy="26682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653452" y="-32976"/>
            <a:ext cx="8968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/>
              <a:t>초음파 </a:t>
            </a:r>
            <a:r>
              <a:rPr lang="en-US" altLang="ko-KR" sz="1300" dirty="0" smtClean="0"/>
              <a:t>Arduino</a:t>
            </a:r>
            <a:endParaRPr lang="ko-KR" altLang="en-US" sz="1300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7216985" y="3679488"/>
            <a:ext cx="64526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973500" y="3530300"/>
            <a:ext cx="10353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/>
              <a:t>측정값</a:t>
            </a:r>
            <a:endParaRPr lang="ko-KR" altLang="en-US" sz="1300" dirty="0"/>
          </a:p>
        </p:txBody>
      </p:sp>
      <p:sp>
        <p:nvSpPr>
          <p:cNvPr id="21" name="TextBox 20"/>
          <p:cNvSpPr txBox="1"/>
          <p:nvPr/>
        </p:nvSpPr>
        <p:spPr>
          <a:xfrm>
            <a:off x="8005827" y="2922909"/>
            <a:ext cx="10353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Request</a:t>
            </a:r>
            <a:endParaRPr lang="ko-KR" altLang="en-US" sz="1300" dirty="0"/>
          </a:p>
        </p:txBody>
      </p:sp>
      <p:sp>
        <p:nvSpPr>
          <p:cNvPr id="22" name="TextBox 21"/>
          <p:cNvSpPr txBox="1"/>
          <p:nvPr/>
        </p:nvSpPr>
        <p:spPr>
          <a:xfrm>
            <a:off x="8005827" y="2646330"/>
            <a:ext cx="10353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Response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225611" y="3372823"/>
            <a:ext cx="645266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973500" y="3223195"/>
            <a:ext cx="105965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/>
              <a:t>시리얼통신</a:t>
            </a:r>
            <a:endParaRPr lang="ko-KR" altLang="en-US" sz="1300" dirty="0"/>
          </a:p>
        </p:txBody>
      </p:sp>
      <p:sp>
        <p:nvSpPr>
          <p:cNvPr id="25" name="직사각형 24"/>
          <p:cNvSpPr/>
          <p:nvPr/>
        </p:nvSpPr>
        <p:spPr>
          <a:xfrm>
            <a:off x="555199" y="2875189"/>
            <a:ext cx="192994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dirty="0" smtClean="0"/>
              <a:t>시그널레버 </a:t>
            </a:r>
            <a:r>
              <a:rPr lang="en-US" altLang="ko-KR" sz="1300" dirty="0" smtClean="0"/>
              <a:t>&amp; </a:t>
            </a:r>
            <a:r>
              <a:rPr lang="ko-KR" altLang="en-US" sz="1300" dirty="0" smtClean="0"/>
              <a:t>핸들</a:t>
            </a:r>
            <a:r>
              <a:rPr lang="en-US" altLang="ko-KR" sz="1300" dirty="0" smtClean="0"/>
              <a:t>(</a:t>
            </a:r>
            <a:r>
              <a:rPr lang="ko-KR" altLang="en-US" sz="1300" dirty="0" err="1" smtClean="0"/>
              <a:t>자이로</a:t>
            </a:r>
            <a:r>
              <a:rPr lang="en-US" altLang="ko-KR" sz="1300" dirty="0" smtClean="0"/>
              <a:t>) Arduino</a:t>
            </a:r>
            <a:endParaRPr lang="ko-KR" altLang="en-US" sz="1300" dirty="0"/>
          </a:p>
        </p:txBody>
      </p:sp>
      <p:sp>
        <p:nvSpPr>
          <p:cNvPr id="26" name="TextBox 25"/>
          <p:cNvSpPr txBox="1"/>
          <p:nvPr/>
        </p:nvSpPr>
        <p:spPr>
          <a:xfrm>
            <a:off x="1707927" y="4607629"/>
            <a:ext cx="31123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2</a:t>
            </a:r>
            <a:r>
              <a:rPr lang="en-US" altLang="ko-KR" sz="1300" dirty="0" smtClean="0"/>
              <a:t>.</a:t>
            </a:r>
            <a:r>
              <a:rPr lang="ko-KR" altLang="en-US" sz="1300" dirty="0" smtClean="0"/>
              <a:t> 시그널레버 </a:t>
            </a:r>
            <a:r>
              <a:rPr lang="en-US" altLang="ko-KR" sz="1300" dirty="0" smtClean="0"/>
              <a:t>&amp; </a:t>
            </a:r>
            <a:r>
              <a:rPr lang="ko-KR" altLang="en-US" sz="1300" dirty="0" smtClean="0"/>
              <a:t>핸들</a:t>
            </a:r>
            <a:r>
              <a:rPr lang="en-US" altLang="ko-KR" sz="1300" dirty="0" smtClean="0"/>
              <a:t>(</a:t>
            </a:r>
            <a:r>
              <a:rPr lang="ko-KR" altLang="en-US" sz="1300" dirty="0" err="1" smtClean="0"/>
              <a:t>자이로</a:t>
            </a:r>
            <a:r>
              <a:rPr lang="en-US" altLang="ko-KR" sz="1300" dirty="0" smtClean="0"/>
              <a:t>) Raspberry Pi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431" y="3918683"/>
            <a:ext cx="558978" cy="702278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165" y="3424953"/>
            <a:ext cx="538659" cy="538659"/>
          </a:xfrm>
          <a:prstGeom prst="rect">
            <a:avLst/>
          </a:prstGeom>
        </p:spPr>
      </p:pic>
      <p:cxnSp>
        <p:nvCxnSpPr>
          <p:cNvPr id="32" name="직선 화살표 연결선 31"/>
          <p:cNvCxnSpPr>
            <a:stCxn id="30" idx="3"/>
            <a:endCxn id="56" idx="1"/>
          </p:cNvCxnSpPr>
          <p:nvPr/>
        </p:nvCxnSpPr>
        <p:spPr>
          <a:xfrm>
            <a:off x="2701409" y="4269822"/>
            <a:ext cx="1602655" cy="843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1926496" y="3860607"/>
            <a:ext cx="350639" cy="2683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18" idx="0"/>
            <a:endCxn id="31" idx="1"/>
          </p:cNvCxnSpPr>
          <p:nvPr/>
        </p:nvCxnSpPr>
        <p:spPr>
          <a:xfrm flipV="1">
            <a:off x="287590" y="3694283"/>
            <a:ext cx="1119575" cy="602804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19" idx="0"/>
            <a:endCxn id="31" idx="1"/>
          </p:cNvCxnSpPr>
          <p:nvPr/>
        </p:nvCxnSpPr>
        <p:spPr>
          <a:xfrm flipV="1">
            <a:off x="1161470" y="3694283"/>
            <a:ext cx="245695" cy="29385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008404" y="4491785"/>
            <a:ext cx="9650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Data </a:t>
            </a:r>
            <a:r>
              <a:rPr lang="ko-KR" altLang="en-US" sz="1300" dirty="0" smtClean="0"/>
              <a:t>암호화</a:t>
            </a:r>
            <a:endParaRPr lang="ko-KR" altLang="en-US" sz="1300" dirty="0"/>
          </a:p>
        </p:txBody>
      </p:sp>
      <p:cxnSp>
        <p:nvCxnSpPr>
          <p:cNvPr id="38" name="직선 화살표 연결선 37"/>
          <p:cNvCxnSpPr/>
          <p:nvPr/>
        </p:nvCxnSpPr>
        <p:spPr>
          <a:xfrm flipV="1">
            <a:off x="4870954" y="4449183"/>
            <a:ext cx="1494468" cy="782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9" name="그림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156" y="4066530"/>
            <a:ext cx="783304" cy="765203"/>
          </a:xfrm>
          <a:prstGeom prst="rect">
            <a:avLst/>
          </a:prstGeom>
        </p:spPr>
      </p:pic>
      <p:cxnSp>
        <p:nvCxnSpPr>
          <p:cNvPr id="40" name="직선 화살표 연결선 39"/>
          <p:cNvCxnSpPr/>
          <p:nvPr/>
        </p:nvCxnSpPr>
        <p:spPr>
          <a:xfrm flipV="1">
            <a:off x="7055483" y="4409791"/>
            <a:ext cx="1209216" cy="393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298013" y="4637898"/>
            <a:ext cx="58359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USB</a:t>
            </a:r>
            <a:r>
              <a:rPr lang="ko-KR" altLang="en-US" sz="1300" dirty="0" smtClean="0"/>
              <a:t>저장</a:t>
            </a:r>
            <a:endParaRPr lang="ko-KR" altLang="en-US" sz="1300" dirty="0"/>
          </a:p>
        </p:txBody>
      </p:sp>
      <p:cxnSp>
        <p:nvCxnSpPr>
          <p:cNvPr id="42" name="직선 화살표 연결선 41"/>
          <p:cNvCxnSpPr/>
          <p:nvPr/>
        </p:nvCxnSpPr>
        <p:spPr>
          <a:xfrm flipH="1">
            <a:off x="4783604" y="1552422"/>
            <a:ext cx="1980786" cy="24497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V="1">
            <a:off x="4886148" y="1730724"/>
            <a:ext cx="1938588" cy="23703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44" name="그림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869" y="1447615"/>
            <a:ext cx="750591" cy="48852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378" y="1290565"/>
            <a:ext cx="750591" cy="48852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6764390" y="1820428"/>
            <a:ext cx="150305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5.</a:t>
            </a:r>
            <a:r>
              <a:rPr lang="ko-KR" altLang="en-US" sz="1300" dirty="0" smtClean="0"/>
              <a:t>오른쪽사각지대</a:t>
            </a:r>
            <a:endParaRPr lang="en-US" altLang="ko-KR" sz="1300" dirty="0" smtClean="0"/>
          </a:p>
          <a:p>
            <a:r>
              <a:rPr lang="ko-KR" altLang="en-US" sz="1300" dirty="0" smtClean="0"/>
              <a:t>화면</a:t>
            </a:r>
            <a:r>
              <a:rPr lang="en-US" altLang="ko-KR" sz="1300" dirty="0" smtClean="0"/>
              <a:t> (Streaming)</a:t>
            </a:r>
          </a:p>
          <a:p>
            <a:r>
              <a:rPr lang="en-US" altLang="ko-KR" sz="1300" dirty="0" smtClean="0"/>
              <a:t>Raspberry Pi</a:t>
            </a:r>
            <a:endParaRPr lang="ko-KR" altLang="en-US" sz="1300" dirty="0"/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2152610" y="1835988"/>
            <a:ext cx="2129792" cy="22102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H="1" flipV="1">
            <a:off x="2061902" y="1950730"/>
            <a:ext cx="1994350" cy="20634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 flipV="1">
            <a:off x="4470734" y="3262246"/>
            <a:ext cx="1" cy="6906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>
            <a:off x="4627169" y="3281841"/>
            <a:ext cx="0" cy="6874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52" name="그룹 51"/>
          <p:cNvGrpSpPr/>
          <p:nvPr/>
        </p:nvGrpSpPr>
        <p:grpSpPr>
          <a:xfrm>
            <a:off x="3115919" y="1810463"/>
            <a:ext cx="2527317" cy="1372044"/>
            <a:chOff x="4156015" y="2320345"/>
            <a:chExt cx="3931920" cy="2179320"/>
          </a:xfrm>
        </p:grpSpPr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6015" y="2320345"/>
              <a:ext cx="3931920" cy="2179320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1329" y="2530972"/>
              <a:ext cx="3185652" cy="1832260"/>
            </a:xfrm>
            <a:prstGeom prst="rect">
              <a:avLst/>
            </a:prstGeom>
          </p:spPr>
        </p:pic>
      </p:grpSp>
      <p:sp>
        <p:nvSpPr>
          <p:cNvPr id="55" name="TextBox 54"/>
          <p:cNvSpPr txBox="1"/>
          <p:nvPr/>
        </p:nvSpPr>
        <p:spPr>
          <a:xfrm>
            <a:off x="4689179" y="4614098"/>
            <a:ext cx="123741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1.</a:t>
            </a:r>
            <a:r>
              <a:rPr lang="ko-KR" altLang="en-US" sz="1300" dirty="0" smtClean="0"/>
              <a:t> 서버 </a:t>
            </a:r>
            <a:r>
              <a:rPr lang="en-US" altLang="ko-KR" sz="1300" dirty="0" smtClean="0"/>
              <a:t>Raspberry Pi</a:t>
            </a: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064" y="4003030"/>
            <a:ext cx="558978" cy="702278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18" r="81459" b="19063"/>
          <a:stretch/>
        </p:blipFill>
        <p:spPr>
          <a:xfrm>
            <a:off x="-4769" y="4297087"/>
            <a:ext cx="584718" cy="281222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4" t="23201" r="33573" b="20123"/>
          <a:stretch/>
        </p:blipFill>
        <p:spPr>
          <a:xfrm>
            <a:off x="568084" y="3988141"/>
            <a:ext cx="1186771" cy="1070272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834626" y="1928113"/>
            <a:ext cx="166931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4.</a:t>
            </a:r>
            <a:r>
              <a:rPr lang="ko-KR" altLang="en-US" sz="1300" dirty="0" smtClean="0"/>
              <a:t>왼쪽사각지대 화면</a:t>
            </a:r>
            <a:r>
              <a:rPr lang="en-US" altLang="ko-KR" sz="1300" dirty="0"/>
              <a:t> </a:t>
            </a:r>
            <a:r>
              <a:rPr lang="en-US" altLang="ko-KR" sz="1300" dirty="0" smtClean="0"/>
              <a:t>(Streaming)</a:t>
            </a:r>
            <a:br>
              <a:rPr lang="en-US" altLang="ko-KR" sz="1300" dirty="0" smtClean="0"/>
            </a:br>
            <a:r>
              <a:rPr lang="en-US" altLang="ko-KR" sz="1300" dirty="0" smtClean="0"/>
              <a:t>Raspberry Pi</a:t>
            </a:r>
          </a:p>
        </p:txBody>
      </p:sp>
      <p:pic>
        <p:nvPicPr>
          <p:cNvPr id="159" name="그림 158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47" t="30729" r="40384" b="38189"/>
          <a:stretch/>
        </p:blipFill>
        <p:spPr>
          <a:xfrm>
            <a:off x="4432234" y="4272513"/>
            <a:ext cx="263820" cy="298921"/>
          </a:xfrm>
          <a:prstGeom prst="rect">
            <a:avLst/>
          </a:prstGeom>
        </p:spPr>
      </p:pic>
      <p:pic>
        <p:nvPicPr>
          <p:cNvPr id="160" name="그림 159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0" t="35100" r="42935" b="35878"/>
          <a:stretch/>
        </p:blipFill>
        <p:spPr>
          <a:xfrm>
            <a:off x="8471000" y="341167"/>
            <a:ext cx="477948" cy="793810"/>
          </a:xfrm>
          <a:prstGeom prst="rect">
            <a:avLst/>
          </a:prstGeom>
        </p:spPr>
      </p:pic>
      <p:pic>
        <p:nvPicPr>
          <p:cNvPr id="161" name="그림 160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0" t="35100" r="42935" b="35878"/>
          <a:stretch/>
        </p:blipFill>
        <p:spPr>
          <a:xfrm rot="16200000">
            <a:off x="4206302" y="-69299"/>
            <a:ext cx="477948" cy="793810"/>
          </a:xfrm>
          <a:prstGeom prst="rect">
            <a:avLst/>
          </a:prstGeom>
        </p:spPr>
      </p:pic>
      <p:pic>
        <p:nvPicPr>
          <p:cNvPr id="162" name="그림 161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0" t="35100" r="42935" b="35878"/>
          <a:stretch/>
        </p:blipFill>
        <p:spPr>
          <a:xfrm flipH="1">
            <a:off x="115793" y="544216"/>
            <a:ext cx="477948" cy="793810"/>
          </a:xfrm>
          <a:prstGeom prst="rect">
            <a:avLst/>
          </a:prstGeom>
        </p:spPr>
      </p:pic>
      <p:pic>
        <p:nvPicPr>
          <p:cNvPr id="184" name="그림 18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1057300" y="4402274"/>
            <a:ext cx="202348" cy="281216"/>
          </a:xfrm>
          <a:prstGeom prst="rect">
            <a:avLst/>
          </a:prstGeom>
        </p:spPr>
      </p:pic>
      <p:pic>
        <p:nvPicPr>
          <p:cNvPr id="188" name="그림 187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66" t="34283" r="40941" b="34058"/>
          <a:stretch/>
        </p:blipFill>
        <p:spPr>
          <a:xfrm>
            <a:off x="6393323" y="4043327"/>
            <a:ext cx="609260" cy="687645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6642441" y="267732"/>
            <a:ext cx="293678" cy="306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728" y="70774"/>
            <a:ext cx="506012" cy="506012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6" y="761417"/>
            <a:ext cx="506012" cy="499915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565" y="484952"/>
            <a:ext cx="506012" cy="499915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448" y="419243"/>
            <a:ext cx="506012" cy="506012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878" y="3939707"/>
            <a:ext cx="242050" cy="242050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328" y="1461884"/>
            <a:ext cx="242050" cy="242050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832" y="3899751"/>
            <a:ext cx="242050" cy="242050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037" y="1673056"/>
            <a:ext cx="242050" cy="242050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271" y="3432836"/>
            <a:ext cx="506012" cy="506012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2" y="4196126"/>
            <a:ext cx="493819" cy="506012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0" y="4203620"/>
            <a:ext cx="493819" cy="506012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818" y="3790858"/>
            <a:ext cx="242050" cy="242050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811" y="3198032"/>
            <a:ext cx="242050" cy="242050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726" y="4181086"/>
            <a:ext cx="506012" cy="506012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675" y="4190936"/>
            <a:ext cx="506012" cy="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65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93827E-6 L 0.18681 -0.0672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40" y="-336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96296E-6 L -0.27031 0.0660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24" y="330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59259E-6 L -0.73854 -0.0166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27" y="-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44444E-6 L 0.26146 0.14104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73" y="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146 0.14104 L 0.30834 0.14104 C 0.32952 0.14104 0.35573 0.29784 0.35573 0.42654 L 0.35573 0.71203 " pathEditMode="relative" rAng="0" ptsTypes="AAAA">
                                      <p:cBhvr>
                                        <p:cTn id="28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05" y="285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573 0.71203 L 0.28646 0.7274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72" y="7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000"/>
                            </p:stCondLst>
                            <p:childTnLst>
                              <p:par>
                                <p:cTn id="3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00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0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0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000"/>
                            </p:stCondLst>
                            <p:childTnLst>
                              <p:par>
                                <p:cTn id="5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82716E-6 L 0.18993 -0.48179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97" y="-24105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95062E-6 L -0.23646 0.54351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23" y="2716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23457E-7 L -0.2467 -0.45062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44" y="-22531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5679E-6 L 0.26701 0.50864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51" y="254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0"/>
                            </p:stCondLst>
                            <p:childTnLst>
                              <p:par>
                                <p:cTn id="6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0124 L 0.06736 -0.14938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68" y="-7407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1507 -0.1466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35" y="-73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0.00185 L 0.08212 0.12747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7" y="62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000"/>
                            </p:stCondLst>
                            <p:childTnLst>
                              <p:par>
                                <p:cTn id="9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212 0.12747 L 0.31441 0.14722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15" y="9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000"/>
                            </p:stCondLst>
                            <p:childTnLst>
                              <p:par>
                                <p:cTn id="9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000"/>
                            </p:stCondLst>
                            <p:childTnLst>
                              <p:par>
                                <p:cTn id="10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000"/>
                            </p:stCondLst>
                            <p:childTnLst>
                              <p:par>
                                <p:cTn id="10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82716E-6 L 0.00104 -0.25092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12562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7037E-7 L -0.0059 0.21204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" y="105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000"/>
                            </p:stCondLst>
                            <p:childTnLst>
                              <p:par>
                                <p:cTn id="1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000"/>
                            </p:stCondLst>
                            <p:childTnLst>
                              <p:par>
                                <p:cTn id="1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8000"/>
                            </p:stCondLst>
                            <p:childTnLst>
                              <p:par>
                                <p:cTn id="1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11111E-6 L 0.23038 0.00926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10" y="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000"/>
                            </p:stCondLst>
                            <p:childTnLst>
                              <p:par>
                                <p:cTn id="12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038 0.00926 L 0.43872 -0.00031 " pathEditMode="relative" rAng="0" ptsTypes="AA">
                                      <p:cBhvr>
                                        <p:cTn id="129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17" y="-4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Shape 93"/>
          <p:cNvGrpSpPr/>
          <p:nvPr/>
        </p:nvGrpSpPr>
        <p:grpSpPr>
          <a:xfrm>
            <a:off x="77909" y="1627179"/>
            <a:ext cx="8958585" cy="1889139"/>
            <a:chOff x="517978" y="1628799"/>
            <a:chExt cx="8958585" cy="1889139"/>
          </a:xfrm>
        </p:grpSpPr>
        <p:sp>
          <p:nvSpPr>
            <p:cNvPr id="94" name="Shape 94"/>
            <p:cNvSpPr/>
            <p:nvPr/>
          </p:nvSpPr>
          <p:spPr>
            <a:xfrm>
              <a:off x="611560" y="2442816"/>
              <a:ext cx="8865004" cy="26110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5" name="Shape 95"/>
            <p:cNvGrpSpPr/>
            <p:nvPr/>
          </p:nvGrpSpPr>
          <p:grpSpPr>
            <a:xfrm>
              <a:off x="517978" y="1628799"/>
              <a:ext cx="1889139" cy="1889139"/>
              <a:chOff x="5617737" y="1565700"/>
              <a:chExt cx="1654120" cy="1654120"/>
            </a:xfrm>
          </p:grpSpPr>
          <p:sp>
            <p:nvSpPr>
              <p:cNvPr id="96" name="Shape 96"/>
              <p:cNvSpPr/>
              <p:nvPr/>
            </p:nvSpPr>
            <p:spPr>
              <a:xfrm>
                <a:off x="5617737" y="1565700"/>
                <a:ext cx="1654120" cy="165412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3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Shape 97"/>
              <p:cNvSpPr txBox="1"/>
              <p:nvPr/>
            </p:nvSpPr>
            <p:spPr>
              <a:xfrm>
                <a:off x="5704201" y="2164075"/>
                <a:ext cx="1520528" cy="444654"/>
              </a:xfrm>
              <a:prstGeom prst="rect">
                <a:avLst/>
              </a:prstGeom>
              <a:noFill/>
              <a:ln w="9525" cap="flat" cmpd="sng">
                <a:solidFill>
                  <a:schemeClr val="dk1"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ct val="25000"/>
                  <a:buFont typeface="Arial"/>
                  <a:buNone/>
                </a:pPr>
                <a:r>
                  <a:rPr lang="en-US" sz="1800" b="1" i="0" u="none" strike="noStrike" cap="none" dirty="0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INDEX</a:t>
                </a:r>
              </a:p>
            </p:txBody>
          </p:sp>
        </p:grpSp>
        <p:grpSp>
          <p:nvGrpSpPr>
            <p:cNvPr id="98" name="Shape 98"/>
            <p:cNvGrpSpPr/>
            <p:nvPr/>
          </p:nvGrpSpPr>
          <p:grpSpPr>
            <a:xfrm>
              <a:off x="2417091" y="2372683"/>
              <a:ext cx="1573198" cy="1009556"/>
              <a:chOff x="2417091" y="2372683"/>
              <a:chExt cx="1573198" cy="1009556"/>
            </a:xfrm>
          </p:grpSpPr>
          <p:sp>
            <p:nvSpPr>
              <p:cNvPr id="99" name="Shape 99"/>
              <p:cNvSpPr txBox="1"/>
              <p:nvPr/>
            </p:nvSpPr>
            <p:spPr>
              <a:xfrm>
                <a:off x="2960783" y="2372683"/>
                <a:ext cx="550151" cy="400109"/>
              </a:xfrm>
              <a:prstGeom prst="rect">
                <a:avLst/>
              </a:prstGeom>
              <a:noFill/>
              <a:ln w="9525" cap="flat" cmpd="sng">
                <a:solidFill>
                  <a:schemeClr val="dk1"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ct val="25000"/>
                  <a:buFont typeface="Arial"/>
                  <a:buNone/>
                </a:pPr>
                <a:r>
                  <a:rPr lang="en-US" sz="2000" b="0" i="0" u="none" strike="noStrike" cap="none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01</a:t>
                </a:r>
              </a:p>
            </p:txBody>
          </p:sp>
          <p:sp>
            <p:nvSpPr>
              <p:cNvPr id="100" name="Shape 100"/>
              <p:cNvSpPr txBox="1"/>
              <p:nvPr/>
            </p:nvSpPr>
            <p:spPr>
              <a:xfrm>
                <a:off x="2417091" y="2769640"/>
                <a:ext cx="1573198" cy="612599"/>
              </a:xfrm>
              <a:prstGeom prst="rect">
                <a:avLst/>
              </a:prstGeom>
              <a:noFill/>
              <a:ln w="9525" cap="flat" cmpd="sng">
                <a:solidFill>
                  <a:schemeClr val="dk1"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3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개발 도구 및 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3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개발 환경</a:t>
                </a:r>
              </a:p>
            </p:txBody>
          </p:sp>
        </p:grpSp>
        <p:grpSp>
          <p:nvGrpSpPr>
            <p:cNvPr id="101" name="Shape 101"/>
            <p:cNvGrpSpPr/>
            <p:nvPr/>
          </p:nvGrpSpPr>
          <p:grpSpPr>
            <a:xfrm>
              <a:off x="3738543" y="1853290"/>
              <a:ext cx="1662635" cy="919501"/>
              <a:chOff x="3415205" y="1853290"/>
              <a:chExt cx="1662635" cy="919501"/>
            </a:xfrm>
          </p:grpSpPr>
          <p:sp>
            <p:nvSpPr>
              <p:cNvPr id="102" name="Shape 102"/>
              <p:cNvSpPr txBox="1"/>
              <p:nvPr/>
            </p:nvSpPr>
            <p:spPr>
              <a:xfrm>
                <a:off x="4009012" y="2372683"/>
                <a:ext cx="550151" cy="400109"/>
              </a:xfrm>
              <a:prstGeom prst="rect">
                <a:avLst/>
              </a:prstGeom>
              <a:noFill/>
              <a:ln w="9525" cap="flat" cmpd="sng">
                <a:solidFill>
                  <a:schemeClr val="dk1"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ct val="25000"/>
                  <a:buFont typeface="Arial"/>
                  <a:buNone/>
                </a:pPr>
                <a:r>
                  <a:rPr lang="en-US" sz="2000" b="0" i="0" u="none" strike="noStrike" cap="none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02</a:t>
                </a:r>
              </a:p>
            </p:txBody>
          </p:sp>
          <p:sp>
            <p:nvSpPr>
              <p:cNvPr id="103" name="Shape 103"/>
              <p:cNvSpPr txBox="1"/>
              <p:nvPr/>
            </p:nvSpPr>
            <p:spPr>
              <a:xfrm>
                <a:off x="3415205" y="1853290"/>
                <a:ext cx="1662635" cy="492441"/>
              </a:xfrm>
              <a:prstGeom prst="rect">
                <a:avLst/>
              </a:prstGeom>
              <a:noFill/>
              <a:ln w="9525" cap="flat" cmpd="sng">
                <a:solidFill>
                  <a:schemeClr val="dk1"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300" b="0" i="0" u="none" strike="noStrike" cap="none" dirty="0" err="1" smtClean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기능설명</a:t>
                </a:r>
                <a:endParaRPr lang="en-US" sz="13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" name="Shape 104"/>
            <p:cNvGrpSpPr/>
            <p:nvPr/>
          </p:nvGrpSpPr>
          <p:grpSpPr>
            <a:xfrm>
              <a:off x="5312979" y="2372684"/>
              <a:ext cx="1340431" cy="889983"/>
              <a:chOff x="5044137" y="2404198"/>
              <a:chExt cx="1340431" cy="889983"/>
            </a:xfrm>
          </p:grpSpPr>
          <p:sp>
            <p:nvSpPr>
              <p:cNvPr id="105" name="Shape 105"/>
              <p:cNvSpPr txBox="1"/>
              <p:nvPr/>
            </p:nvSpPr>
            <p:spPr>
              <a:xfrm>
                <a:off x="5451892" y="2404198"/>
                <a:ext cx="550151" cy="400109"/>
              </a:xfrm>
              <a:prstGeom prst="rect">
                <a:avLst/>
              </a:prstGeom>
              <a:noFill/>
              <a:ln w="9525" cap="flat" cmpd="sng">
                <a:solidFill>
                  <a:schemeClr val="dk1"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ct val="25000"/>
                  <a:buFont typeface="Arial"/>
                  <a:buNone/>
                </a:pPr>
                <a:r>
                  <a:rPr lang="en-US" sz="2000" b="0" i="0" u="none" strike="noStrike" cap="none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03</a:t>
                </a:r>
              </a:p>
            </p:txBody>
          </p:sp>
          <p:sp>
            <p:nvSpPr>
              <p:cNvPr id="106" name="Shape 106"/>
              <p:cNvSpPr txBox="1"/>
              <p:nvPr/>
            </p:nvSpPr>
            <p:spPr>
              <a:xfrm>
                <a:off x="5044137" y="2801741"/>
                <a:ext cx="1340431" cy="492441"/>
              </a:xfrm>
              <a:prstGeom prst="rect">
                <a:avLst/>
              </a:prstGeom>
              <a:noFill/>
              <a:ln w="9525" cap="flat" cmpd="sng">
                <a:solidFill>
                  <a:schemeClr val="dk1"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3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실행 화면 및 설명</a:t>
                </a:r>
              </a:p>
            </p:txBody>
          </p:sp>
        </p:grpSp>
        <p:grpSp>
          <p:nvGrpSpPr>
            <p:cNvPr id="107" name="Shape 107"/>
            <p:cNvGrpSpPr/>
            <p:nvPr/>
          </p:nvGrpSpPr>
          <p:grpSpPr>
            <a:xfrm>
              <a:off x="6709288" y="1853290"/>
              <a:ext cx="997772" cy="919501"/>
              <a:chOff x="6580728" y="1853290"/>
              <a:chExt cx="997772" cy="919501"/>
            </a:xfrm>
          </p:grpSpPr>
          <p:sp>
            <p:nvSpPr>
              <p:cNvPr id="108" name="Shape 108"/>
              <p:cNvSpPr txBox="1"/>
              <p:nvPr/>
            </p:nvSpPr>
            <p:spPr>
              <a:xfrm>
                <a:off x="6829785" y="2372683"/>
                <a:ext cx="550151" cy="400109"/>
              </a:xfrm>
              <a:prstGeom prst="rect">
                <a:avLst/>
              </a:prstGeom>
              <a:noFill/>
              <a:ln w="9525" cap="flat" cmpd="sng">
                <a:solidFill>
                  <a:schemeClr val="dk1"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ct val="25000"/>
                  <a:buFont typeface="Arial"/>
                  <a:buNone/>
                </a:pPr>
                <a:r>
                  <a:rPr lang="en-US" sz="2000" b="0" i="0" u="none" strike="noStrike" cap="none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04</a:t>
                </a:r>
              </a:p>
            </p:txBody>
          </p:sp>
          <p:sp>
            <p:nvSpPr>
              <p:cNvPr id="109" name="Shape 109"/>
              <p:cNvSpPr txBox="1"/>
              <p:nvPr/>
            </p:nvSpPr>
            <p:spPr>
              <a:xfrm>
                <a:off x="6580728" y="1853290"/>
                <a:ext cx="997772" cy="492441"/>
              </a:xfrm>
              <a:prstGeom prst="rect">
                <a:avLst/>
              </a:prstGeom>
              <a:noFill/>
              <a:ln w="9525" cap="flat" cmpd="sng">
                <a:solidFill>
                  <a:schemeClr val="dk1"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3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하고자 하였던 방향</a:t>
                </a:r>
              </a:p>
            </p:txBody>
          </p:sp>
        </p:grpSp>
        <p:grpSp>
          <p:nvGrpSpPr>
            <p:cNvPr id="110" name="Shape 110"/>
            <p:cNvGrpSpPr/>
            <p:nvPr/>
          </p:nvGrpSpPr>
          <p:grpSpPr>
            <a:xfrm>
              <a:off x="7932860" y="2372684"/>
              <a:ext cx="1354856" cy="689353"/>
              <a:chOff x="7932860" y="2404198"/>
              <a:chExt cx="1354856" cy="689353"/>
            </a:xfrm>
          </p:grpSpPr>
          <p:sp>
            <p:nvSpPr>
              <p:cNvPr id="111" name="Shape 111"/>
              <p:cNvSpPr txBox="1"/>
              <p:nvPr/>
            </p:nvSpPr>
            <p:spPr>
              <a:xfrm>
                <a:off x="8356610" y="2404198"/>
                <a:ext cx="550151" cy="400109"/>
              </a:xfrm>
              <a:prstGeom prst="rect">
                <a:avLst/>
              </a:prstGeom>
              <a:noFill/>
              <a:ln w="9525" cap="flat" cmpd="sng">
                <a:solidFill>
                  <a:schemeClr val="dk1"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ct val="25000"/>
                  <a:buFont typeface="Arial"/>
                  <a:buNone/>
                </a:pPr>
                <a:r>
                  <a:rPr lang="en-US" sz="2000" b="0" i="0" u="none" strike="noStrike" cap="none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05</a:t>
                </a:r>
              </a:p>
            </p:txBody>
          </p:sp>
          <p:sp>
            <p:nvSpPr>
              <p:cNvPr id="112" name="Shape 112"/>
              <p:cNvSpPr txBox="1"/>
              <p:nvPr/>
            </p:nvSpPr>
            <p:spPr>
              <a:xfrm>
                <a:off x="7932860" y="2801163"/>
                <a:ext cx="1354856" cy="292388"/>
              </a:xfrm>
              <a:prstGeom prst="rect">
                <a:avLst/>
              </a:prstGeom>
              <a:noFill/>
              <a:ln w="9525" cap="flat" cmpd="sng">
                <a:solidFill>
                  <a:schemeClr val="dk1"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3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문제점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" name="Shape 146"/>
          <p:cNvGraphicFramePr/>
          <p:nvPr/>
        </p:nvGraphicFramePr>
        <p:xfrm>
          <a:off x="0" y="0"/>
          <a:ext cx="755575" cy="5144400"/>
        </p:xfrm>
        <a:graphic>
          <a:graphicData uri="http://schemas.openxmlformats.org/drawingml/2006/table">
            <a:tbl>
              <a:tblPr>
                <a:noFill/>
                <a:tableStyleId>{079AC3BC-533A-47EE-8EB9-1D714544FDE0}</a:tableStyleId>
              </a:tblPr>
              <a:tblGrid>
                <a:gridCol w="755575"/>
              </a:tblGrid>
              <a:tr h="6920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9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</a:t>
                      </a:r>
                      <a:br>
                        <a:rPr lang="en-US" altLang="ko-KR" sz="9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altLang="ko-KR" sz="900" dirty="0" smtClean="0"/>
                        <a:t>IN</a:t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US</a:t>
                      </a:r>
                      <a:endParaRPr lang="en-US" altLang="ko-KR" sz="900" u="none" strike="noStrike" cap="none" dirty="0">
                        <a:solidFill>
                          <a:srgbClr val="4343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</a:tr>
              <a:tr h="89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99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 dirty="0">
                          <a:solidFill>
                            <a:srgbClr val="3333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1115616" y="205979"/>
            <a:ext cx="7571182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ko-KR" altLang="en-US" sz="4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개발목적</a:t>
            </a:r>
            <a:r>
              <a:rPr lang="en-US" sz="4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4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및 기능설명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1146420" y="1136382"/>
            <a:ext cx="7560838" cy="8009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Shape 149"/>
          <p:cNvSpPr txBox="1"/>
          <p:nvPr/>
        </p:nvSpPr>
        <p:spPr>
          <a:xfrm>
            <a:off x="1234440" y="1107550"/>
            <a:ext cx="7333487" cy="8309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이름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en-US" sz="16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 In Us(</a:t>
            </a:r>
            <a:r>
              <a:rPr lang="ko-KR" altLang="en-US" sz="16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안전운전 및 주행 보조 시스템</a:t>
            </a:r>
            <a:r>
              <a:rPr lang="en-US" sz="16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lang="en-US"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제작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기간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en-US" sz="16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2017.07.03 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~ </a:t>
            </a:r>
            <a:r>
              <a:rPr lang="en-US" sz="16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2017.07.20</a:t>
            </a:r>
            <a:endParaRPr lang="en-US"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참여인원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en-US" sz="16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5명</a:t>
            </a:r>
            <a:endParaRPr lang="en-US"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Shape 150"/>
          <p:cNvSpPr/>
          <p:nvPr/>
        </p:nvSpPr>
        <p:spPr>
          <a:xfrm>
            <a:off x="1146420" y="2068599"/>
            <a:ext cx="7560838" cy="7236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Shape 151"/>
          <p:cNvSpPr txBox="1"/>
          <p:nvPr/>
        </p:nvSpPr>
        <p:spPr>
          <a:xfrm>
            <a:off x="1234440" y="2044531"/>
            <a:ext cx="7333487" cy="7477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본인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참여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사항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ko-KR" altLang="en-US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아이디어 제공</a:t>
            </a:r>
            <a:r>
              <a:rPr lang="en-US" altLang="ko-KR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팀장</a:t>
            </a:r>
            <a:r>
              <a:rPr lang="en-US" altLang="ko-KR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), </a:t>
            </a:r>
            <a:r>
              <a:rPr lang="en-US" sz="14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서버</a:t>
            </a:r>
            <a:r>
              <a:rPr lang="en-US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및</a:t>
            </a:r>
            <a:r>
              <a:rPr lang="en-US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DB </a:t>
            </a:r>
            <a:r>
              <a:rPr lang="en-US" sz="14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구축</a:t>
            </a:r>
            <a:r>
              <a:rPr lang="en-US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Raspberry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Pi(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서버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DB</a:t>
            </a:r>
            <a:r>
              <a:rPr lang="en-US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)와 </a:t>
            </a:r>
            <a:r>
              <a:rPr lang="en-US" dirty="0" err="1" smtClean="0"/>
              <a:t>Arduino</a:t>
            </a:r>
            <a:r>
              <a:rPr lang="en-US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통신</a:t>
            </a:r>
            <a:r>
              <a:rPr lang="en-US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4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버전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1146420" y="2890489"/>
            <a:ext cx="7560838" cy="20497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Shape 153"/>
          <p:cNvSpPr txBox="1"/>
          <p:nvPr/>
        </p:nvSpPr>
        <p:spPr>
          <a:xfrm>
            <a:off x="1191481" y="2916699"/>
            <a:ext cx="7515777" cy="20235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주요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기능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lang="en-US" sz="1200" b="0" i="0" u="none" strike="noStrike" cap="non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ko-KR" altLang="en-US" sz="1200" dirty="0" err="1" smtClean="0"/>
              <a:t>아두이노에서</a:t>
            </a:r>
            <a:r>
              <a:rPr lang="ko-KR" altLang="en-US" sz="1200" dirty="0" smtClean="0"/>
              <a:t> 초음파거리센서 </a:t>
            </a:r>
            <a:r>
              <a:rPr lang="en-US" altLang="ko-KR" sz="1200" dirty="0" smtClean="0"/>
              <a:t>3</a:t>
            </a:r>
            <a:r>
              <a:rPr lang="ko-KR" altLang="en-US" sz="1200" dirty="0" smtClean="0"/>
              <a:t>개의 값을 각각 받아 시리얼 통신으로 </a:t>
            </a:r>
            <a:r>
              <a:rPr lang="ko-KR" altLang="en-US" sz="1200" dirty="0" err="1" smtClean="0"/>
              <a:t>라즈베리파이와</a:t>
            </a:r>
            <a:r>
              <a:rPr lang="ko-KR" altLang="en-US" sz="1200" dirty="0" smtClean="0"/>
              <a:t> 통신</a:t>
            </a:r>
            <a:endParaRPr lang="en-US" altLang="ko-KR" sz="12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altLang="ko-KR" sz="1200" dirty="0" smtClean="0"/>
              <a:t>2. </a:t>
            </a:r>
            <a:r>
              <a:rPr lang="ko-KR" altLang="en-US" sz="1200" dirty="0" err="1" smtClean="0"/>
              <a:t>라즈베리파이에서</a:t>
            </a:r>
            <a:r>
              <a:rPr lang="ko-KR" altLang="en-US" sz="1200" dirty="0" smtClean="0"/>
              <a:t> 받은 데이터를 자료구조 </a:t>
            </a:r>
            <a:r>
              <a:rPr lang="en-US" altLang="ko-KR" sz="1200" dirty="0" smtClean="0"/>
              <a:t>Queue</a:t>
            </a:r>
            <a:r>
              <a:rPr lang="ko-KR" altLang="en-US" sz="1200" dirty="0" smtClean="0"/>
              <a:t>에 쌓는다</a:t>
            </a:r>
            <a:r>
              <a:rPr lang="en-US" altLang="ko-KR" sz="1200" dirty="0" smtClean="0"/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altLang="ko-KR" sz="1200" dirty="0" smtClean="0"/>
              <a:t>3. 3</a:t>
            </a:r>
            <a:r>
              <a:rPr lang="ko-KR" altLang="en-US" sz="1200" dirty="0" smtClean="0"/>
              <a:t>개의 </a:t>
            </a:r>
            <a:r>
              <a:rPr lang="ko-KR" altLang="en-US" sz="1200" dirty="0" err="1" smtClean="0"/>
              <a:t>센서값이</a:t>
            </a:r>
            <a:r>
              <a:rPr lang="ko-KR" altLang="en-US" sz="1200" dirty="0" smtClean="0"/>
              <a:t> 전부 </a:t>
            </a:r>
            <a:r>
              <a:rPr lang="en-US" altLang="ko-KR" sz="1200" dirty="0" smtClean="0"/>
              <a:t>Queue</a:t>
            </a:r>
            <a:r>
              <a:rPr lang="ko-KR" altLang="en-US" sz="1200" dirty="0" smtClean="0"/>
              <a:t>에 쌓이면 </a:t>
            </a:r>
            <a:r>
              <a:rPr lang="en-US" altLang="ko-KR" sz="1200" dirty="0" smtClean="0"/>
              <a:t>Node.js(Rest </a:t>
            </a:r>
            <a:r>
              <a:rPr lang="en-US" altLang="ko-KR" sz="1200" dirty="0" err="1" smtClean="0"/>
              <a:t>api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에서 </a:t>
            </a:r>
            <a:r>
              <a:rPr lang="en-US" altLang="ko-KR" sz="1200" dirty="0" smtClean="0"/>
              <a:t>POST</a:t>
            </a:r>
            <a:r>
              <a:rPr lang="ko-KR" altLang="en-US" sz="1200" dirty="0" err="1" smtClean="0"/>
              <a:t>메서드로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DB</a:t>
            </a:r>
            <a:r>
              <a:rPr lang="ko-KR" altLang="en-US" sz="1200" dirty="0" smtClean="0"/>
              <a:t>에 </a:t>
            </a:r>
            <a:r>
              <a:rPr lang="en-US" altLang="ko-KR" sz="1200" dirty="0" smtClean="0"/>
              <a:t>Insert</a:t>
            </a:r>
            <a:r>
              <a:rPr lang="ko-KR" altLang="en-US" sz="1200" dirty="0" smtClean="0"/>
              <a:t>한다</a:t>
            </a:r>
            <a:r>
              <a:rPr lang="en-US" altLang="ko-KR" sz="1200" dirty="0" smtClean="0"/>
              <a:t>.</a:t>
            </a:r>
          </a:p>
          <a:p>
            <a:pPr lvl="0">
              <a:buClr>
                <a:srgbClr val="000000"/>
              </a:buClr>
              <a:buSzPct val="25000"/>
            </a:pPr>
            <a:r>
              <a:rPr lang="en-US" altLang="ko-KR" sz="1200" dirty="0" smtClean="0"/>
              <a:t>4. Rest </a:t>
            </a:r>
            <a:r>
              <a:rPr lang="en-US" altLang="ko-KR" sz="1200" dirty="0" err="1" smtClean="0"/>
              <a:t>api</a:t>
            </a:r>
            <a:r>
              <a:rPr lang="ko-KR" altLang="en-US" sz="1200" dirty="0" smtClean="0"/>
              <a:t>에서 </a:t>
            </a:r>
            <a:r>
              <a:rPr lang="en-US" altLang="ko-KR" sz="1200" dirty="0" smtClean="0"/>
              <a:t>GET </a:t>
            </a:r>
            <a:r>
              <a:rPr lang="ko-KR" altLang="en-US" sz="1200" dirty="0" err="1" smtClean="0"/>
              <a:t>메서드를</a:t>
            </a:r>
            <a:r>
              <a:rPr lang="ko-KR" altLang="en-US" sz="1200" dirty="0" smtClean="0"/>
              <a:t> 통해 </a:t>
            </a:r>
            <a:r>
              <a:rPr lang="en-US" altLang="ko-KR" sz="1200" dirty="0" smtClean="0"/>
              <a:t>DB</a:t>
            </a:r>
            <a:r>
              <a:rPr lang="ko-KR" altLang="en-US" sz="1200" dirty="0" smtClean="0"/>
              <a:t>에 있는 </a:t>
            </a:r>
            <a:r>
              <a:rPr lang="en-US" altLang="ko-KR" sz="1200" dirty="0" smtClean="0"/>
              <a:t>Data</a:t>
            </a:r>
            <a:r>
              <a:rPr lang="ko-KR" altLang="en-US" sz="1200" dirty="0" smtClean="0"/>
              <a:t>에 따라 해당 </a:t>
            </a:r>
            <a:r>
              <a:rPr lang="ko-KR" altLang="en-US" sz="1200" dirty="0"/>
              <a:t>거리를 </a:t>
            </a:r>
            <a:endParaRPr lang="en-US" altLang="ko-KR" sz="1200" dirty="0" smtClean="0"/>
          </a:p>
          <a:p>
            <a:pPr lvl="0">
              <a:buClr>
                <a:srgbClr val="000000"/>
              </a:buClr>
              <a:buSzPct val="25000"/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위험</a:t>
            </a:r>
            <a:r>
              <a:rPr lang="en-US" altLang="ko-KR" sz="1200" dirty="0"/>
              <a:t>, </a:t>
            </a:r>
            <a:r>
              <a:rPr lang="ko-KR" altLang="en-US" sz="1200" dirty="0"/>
              <a:t>경고</a:t>
            </a:r>
            <a:r>
              <a:rPr lang="en-US" altLang="ko-KR" sz="1200" dirty="0"/>
              <a:t>, </a:t>
            </a:r>
            <a:r>
              <a:rPr lang="ko-KR" altLang="en-US" sz="1200" dirty="0"/>
              <a:t>안전 등 </a:t>
            </a:r>
            <a:r>
              <a:rPr lang="en-US" altLang="ko-KR" sz="1200" dirty="0" smtClean="0"/>
              <a:t>3</a:t>
            </a:r>
            <a:r>
              <a:rPr lang="ko-KR" altLang="en-US" sz="1200" dirty="0"/>
              <a:t>가지 케이스로 구분하여 측정 거리에 따른 이미지를 </a:t>
            </a:r>
            <a:r>
              <a:rPr lang="ko-KR" altLang="en-US" sz="1200" dirty="0" smtClean="0"/>
              <a:t>디스플레이에 출력한다</a:t>
            </a:r>
            <a:r>
              <a:rPr lang="en-US" altLang="ko-KR" sz="1200" dirty="0" smtClean="0"/>
              <a:t>.</a:t>
            </a:r>
          </a:p>
          <a:p>
            <a:pPr lvl="0">
              <a:buClr>
                <a:srgbClr val="000000"/>
              </a:buClr>
              <a:buSzPct val="25000"/>
            </a:pPr>
            <a:r>
              <a:rPr lang="en-US" altLang="ko-KR" sz="1200" dirty="0" smtClean="0"/>
              <a:t>5. </a:t>
            </a:r>
            <a:r>
              <a:rPr lang="ko-KR" altLang="en-US" sz="1200" dirty="0"/>
              <a:t>핸들과 </a:t>
            </a:r>
            <a:r>
              <a:rPr lang="ko-KR" altLang="en-US" sz="1200" dirty="0" err="1"/>
              <a:t>방향지시등에서의</a:t>
            </a:r>
            <a:r>
              <a:rPr lang="ko-KR" altLang="en-US" sz="1200" dirty="0"/>
              <a:t> 조작을 </a:t>
            </a:r>
            <a:r>
              <a:rPr lang="en-US" altLang="ko-KR" sz="1200" dirty="0"/>
              <a:t>DB</a:t>
            </a:r>
            <a:r>
              <a:rPr lang="ko-KR" altLang="en-US" sz="1200" dirty="0"/>
              <a:t>에 </a:t>
            </a:r>
            <a:r>
              <a:rPr lang="en-US" altLang="ko-KR" sz="1200" dirty="0"/>
              <a:t>Insert </a:t>
            </a:r>
            <a:r>
              <a:rPr lang="ko-KR" altLang="en-US" sz="1200" dirty="0"/>
              <a:t>시켜 </a:t>
            </a:r>
            <a:r>
              <a:rPr lang="ko-KR" altLang="en-US" sz="1200" dirty="0" err="1"/>
              <a:t>방향지시등의</a:t>
            </a:r>
            <a:r>
              <a:rPr lang="ko-KR" altLang="en-US" sz="1200" dirty="0"/>
              <a:t> 값에 따라 </a:t>
            </a:r>
            <a:endParaRPr lang="en-US" altLang="ko-KR" sz="1200" dirty="0" smtClean="0"/>
          </a:p>
          <a:p>
            <a:pPr lvl="0">
              <a:buClr>
                <a:srgbClr val="000000"/>
              </a:buClr>
              <a:buSzPct val="25000"/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</a:t>
            </a:r>
            <a:r>
              <a:rPr lang="ko-KR" altLang="en-US" sz="1200" dirty="0" smtClean="0"/>
              <a:t>내부 디스플레이</a:t>
            </a:r>
            <a:r>
              <a:rPr lang="en-US" altLang="ko-KR" sz="1200" dirty="0" smtClean="0"/>
              <a:t>(Android)</a:t>
            </a:r>
            <a:r>
              <a:rPr lang="ko-KR" altLang="en-US" sz="1200" dirty="0" smtClean="0"/>
              <a:t>에 카메라 </a:t>
            </a:r>
            <a:r>
              <a:rPr lang="ko-KR" altLang="en-US" sz="1200" dirty="0"/>
              <a:t>영상을 </a:t>
            </a:r>
            <a:r>
              <a:rPr lang="ko-KR" altLang="en-US" sz="1200" dirty="0" err="1" smtClean="0"/>
              <a:t>스트리밍한</a:t>
            </a:r>
            <a:r>
              <a:rPr lang="ko-KR" altLang="en-US" sz="1200" dirty="0" err="1"/>
              <a:t>다</a:t>
            </a:r>
            <a:r>
              <a:rPr lang="en-US" altLang="ko-KR" sz="1200" dirty="0" smtClean="0"/>
              <a:t>.</a:t>
            </a:r>
          </a:p>
          <a:p>
            <a:pPr lvl="0">
              <a:buClr>
                <a:srgbClr val="000000"/>
              </a:buClr>
              <a:buSzPct val="25000"/>
            </a:pPr>
            <a:r>
              <a:rPr lang="en-US" altLang="ko-KR" sz="1200" dirty="0" smtClean="0"/>
              <a:t>6. DB</a:t>
            </a:r>
            <a:r>
              <a:rPr lang="ko-KR" altLang="en-US" sz="1200" dirty="0" smtClean="0"/>
              <a:t>를 암호화 하여 </a:t>
            </a:r>
            <a:r>
              <a:rPr lang="en-US" altLang="ko-KR" sz="1200" dirty="0" err="1" smtClean="0"/>
              <a:t>usb</a:t>
            </a:r>
            <a:r>
              <a:rPr lang="en-US" altLang="ko-KR" sz="1200" dirty="0" smtClean="0"/>
              <a:t>(UUID</a:t>
            </a:r>
            <a:r>
              <a:rPr lang="ko-KR" altLang="en-US" sz="1200" dirty="0" smtClean="0"/>
              <a:t>가 </a:t>
            </a:r>
            <a:r>
              <a:rPr lang="en-US" altLang="ko-KR" sz="1200" dirty="0" smtClean="0"/>
              <a:t>KEY)</a:t>
            </a:r>
            <a:r>
              <a:rPr lang="ko-KR" altLang="en-US" sz="1200" dirty="0" smtClean="0"/>
              <a:t>에 저장한다</a:t>
            </a:r>
            <a:r>
              <a:rPr lang="en-US" altLang="ko-KR" sz="1200" dirty="0" smtClean="0"/>
              <a:t>.</a:t>
            </a:r>
          </a:p>
          <a:p>
            <a:pPr lvl="0">
              <a:buClr>
                <a:srgbClr val="000000"/>
              </a:buClr>
              <a:buSzPct val="25000"/>
            </a:pPr>
            <a:endParaRPr lang="en-US" altLang="ko-KR" sz="12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lang="en-US" altLang="ko-KR" sz="1200" dirty="0" smtClean="0"/>
          </a:p>
        </p:txBody>
      </p:sp>
      <p:sp>
        <p:nvSpPr>
          <p:cNvPr id="154" name="Shape 154"/>
          <p:cNvSpPr/>
          <p:nvPr/>
        </p:nvSpPr>
        <p:spPr>
          <a:xfrm>
            <a:off x="1146425" y="235023"/>
            <a:ext cx="1913407" cy="6227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Shape 155"/>
          <p:cNvSpPr txBox="1"/>
          <p:nvPr/>
        </p:nvSpPr>
        <p:spPr>
          <a:xfrm>
            <a:off x="1142943" y="239253"/>
            <a:ext cx="2023947" cy="424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25000"/>
              <a:buFont typeface="Arial"/>
              <a:buNone/>
            </a:pPr>
            <a:r>
              <a:rPr lang="en-US" sz="11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https://github.com/hanmolee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http://blog.naver.com/dlgksah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553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" name="Shape 134"/>
          <p:cNvGraphicFramePr/>
          <p:nvPr>
            <p:extLst>
              <p:ext uri="{D42A27DB-BD31-4B8C-83A1-F6EECF244321}">
                <p14:modId xmlns:p14="http://schemas.microsoft.com/office/powerpoint/2010/main" val="1669722063"/>
              </p:ext>
            </p:extLst>
          </p:nvPr>
        </p:nvGraphicFramePr>
        <p:xfrm>
          <a:off x="0" y="0"/>
          <a:ext cx="755575" cy="5144400"/>
        </p:xfrm>
        <a:graphic>
          <a:graphicData uri="http://schemas.openxmlformats.org/drawingml/2006/table">
            <a:tbl>
              <a:tblPr>
                <a:noFill/>
                <a:tableStyleId>{079AC3BC-533A-47EE-8EB9-1D714544FDE0}</a:tableStyleId>
              </a:tblPr>
              <a:tblGrid>
                <a:gridCol w="755575"/>
              </a:tblGrid>
              <a:tr h="7056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9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</a:t>
                      </a:r>
                      <a:br>
                        <a:rPr lang="en-US" altLang="ko-KR" sz="9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altLang="ko-KR" sz="900" dirty="0" smtClean="0"/>
                        <a:t>IN</a:t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US</a:t>
                      </a:r>
                      <a:endParaRPr lang="en-US" altLang="ko-KR" sz="900" u="none" strike="noStrike" cap="none" dirty="0">
                        <a:solidFill>
                          <a:srgbClr val="4343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99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lang="en-US" sz="4000" u="none" strike="noStrike" cap="none" dirty="0">
                        <a:solidFill>
                          <a:srgbClr val="33339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lang="en-US" altLang="ko-KR" sz="4000" u="none" strike="noStrike" cap="none" dirty="0">
                        <a:solidFill>
                          <a:srgbClr val="ECEEF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3333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lang="en-US" altLang="ko-KR" sz="4000" u="none" strike="noStrike" cap="none" dirty="0">
                        <a:solidFill>
                          <a:srgbClr val="ECEEF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 dirty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" name="_bora854" hidden="1"/>
          <p:cNvSpPr>
            <a:spLocks noSelect="1" noChangeArrowheads="1"/>
          </p:cNvSpPr>
          <p:nvPr/>
        </p:nvSpPr>
        <p:spPr bwMode="auto">
          <a:xfrm>
            <a:off x="0" y="0"/>
            <a:ext cx="1587500" cy="1587500"/>
          </a:xfrm>
          <a:custGeom>
            <a:avLst/>
            <a:gdLst>
              <a:gd name="T0" fmla="*/ 0 w 308"/>
              <a:gd name="T1" fmla="*/ 0 h 210"/>
              <a:gd name="T2" fmla="*/ 308 w 308"/>
              <a:gd name="T3" fmla="*/ 0 h 210"/>
              <a:gd name="T4" fmla="*/ 308 w 308"/>
              <a:gd name="T5" fmla="*/ 210 h 210"/>
              <a:gd name="T6" fmla="*/ 0 w 308"/>
              <a:gd name="T7" fmla="*/ 21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8" h="210">
                <a:moveTo>
                  <a:pt x="0" y="0"/>
                </a:moveTo>
                <a:lnTo>
                  <a:pt x="308" y="0"/>
                </a:lnTo>
                <a:lnTo>
                  <a:pt x="308" y="210"/>
                </a:lnTo>
                <a:lnTo>
                  <a:pt x="0" y="21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_bora852" hidden="1"/>
          <p:cNvSpPr>
            <a:spLocks noSelect="1" noChangeArrowheads="1"/>
          </p:cNvSpPr>
          <p:nvPr/>
        </p:nvSpPr>
        <p:spPr bwMode="auto">
          <a:xfrm>
            <a:off x="0" y="1587500"/>
            <a:ext cx="1587500" cy="1587500"/>
          </a:xfrm>
          <a:custGeom>
            <a:avLst/>
            <a:gdLst>
              <a:gd name="T0" fmla="*/ 0 w 292"/>
              <a:gd name="T1" fmla="*/ 0 h 171"/>
              <a:gd name="T2" fmla="*/ 292 w 292"/>
              <a:gd name="T3" fmla="*/ 0 h 171"/>
              <a:gd name="T4" fmla="*/ 292 w 292"/>
              <a:gd name="T5" fmla="*/ 171 h 171"/>
              <a:gd name="T6" fmla="*/ 0 w 292"/>
              <a:gd name="T7" fmla="*/ 171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2" h="171">
                <a:moveTo>
                  <a:pt x="0" y="0"/>
                </a:moveTo>
                <a:lnTo>
                  <a:pt x="292" y="0"/>
                </a:lnTo>
                <a:lnTo>
                  <a:pt x="292" y="171"/>
                </a:lnTo>
                <a:lnTo>
                  <a:pt x="0" y="171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_bora853" hidden="1"/>
          <p:cNvSpPr>
            <a:spLocks noSelect="1" noChangeArrowheads="1"/>
          </p:cNvSpPr>
          <p:nvPr/>
        </p:nvSpPr>
        <p:spPr bwMode="auto">
          <a:xfrm>
            <a:off x="0" y="3175000"/>
            <a:ext cx="1587500" cy="1587500"/>
          </a:xfrm>
          <a:custGeom>
            <a:avLst/>
            <a:gdLst>
              <a:gd name="T0" fmla="*/ 0 w 291"/>
              <a:gd name="T1" fmla="*/ 0 h 141"/>
              <a:gd name="T2" fmla="*/ 291 w 291"/>
              <a:gd name="T3" fmla="*/ 0 h 141"/>
              <a:gd name="T4" fmla="*/ 291 w 291"/>
              <a:gd name="T5" fmla="*/ 141 h 141"/>
              <a:gd name="T6" fmla="*/ 0 w 291"/>
              <a:gd name="T7" fmla="*/ 141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1" h="141">
                <a:moveTo>
                  <a:pt x="0" y="0"/>
                </a:moveTo>
                <a:lnTo>
                  <a:pt x="291" y="0"/>
                </a:lnTo>
                <a:lnTo>
                  <a:pt x="291" y="141"/>
                </a:lnTo>
                <a:lnTo>
                  <a:pt x="0" y="141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Picture 3" descr="C:\Users\Charlie\Desktop\캡처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" t="6179" r="55360" b="10244"/>
          <a:stretch/>
        </p:blipFill>
        <p:spPr bwMode="auto">
          <a:xfrm>
            <a:off x="1371527" y="2034013"/>
            <a:ext cx="3328720" cy="216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Charlie\Desktop\캡처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35" t="6481" r="1442" b="23925"/>
          <a:stretch/>
        </p:blipFill>
        <p:spPr bwMode="auto">
          <a:xfrm>
            <a:off x="5199760" y="2034012"/>
            <a:ext cx="3328720" cy="216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118"/>
          <p:cNvSpPr txBox="1">
            <a:spLocks noGrp="1"/>
          </p:cNvSpPr>
          <p:nvPr>
            <p:ph type="title"/>
          </p:nvPr>
        </p:nvSpPr>
        <p:spPr>
          <a:xfrm>
            <a:off x="1572818" y="5583"/>
            <a:ext cx="7571182" cy="6706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ko-KR" altLang="en-US" dirty="0" smtClean="0"/>
              <a:t>데이터베이스 설계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2817" y="1264571"/>
            <a:ext cx="2926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/>
              <a:t>차간거리 </a:t>
            </a:r>
            <a:r>
              <a:rPr lang="en-US" altLang="ko-KR" sz="3000" dirty="0" smtClean="0"/>
              <a:t>Table</a:t>
            </a:r>
          </a:p>
          <a:p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455444" y="1264570"/>
            <a:ext cx="2926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/>
              <a:t>차선변경 </a:t>
            </a:r>
            <a:r>
              <a:rPr lang="en-US" altLang="ko-KR" sz="3000" dirty="0" smtClean="0"/>
              <a:t>Table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973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" name="Shape 134"/>
          <p:cNvGraphicFramePr/>
          <p:nvPr>
            <p:extLst>
              <p:ext uri="{D42A27DB-BD31-4B8C-83A1-F6EECF244321}">
                <p14:modId xmlns:p14="http://schemas.microsoft.com/office/powerpoint/2010/main" val="698099616"/>
              </p:ext>
            </p:extLst>
          </p:nvPr>
        </p:nvGraphicFramePr>
        <p:xfrm>
          <a:off x="0" y="0"/>
          <a:ext cx="755575" cy="5144400"/>
        </p:xfrm>
        <a:graphic>
          <a:graphicData uri="http://schemas.openxmlformats.org/drawingml/2006/table">
            <a:tbl>
              <a:tblPr>
                <a:noFill/>
                <a:tableStyleId>{079AC3BC-533A-47EE-8EB9-1D714544FDE0}</a:tableStyleId>
              </a:tblPr>
              <a:tblGrid>
                <a:gridCol w="755575"/>
              </a:tblGrid>
              <a:tr h="7056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9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</a:t>
                      </a:r>
                      <a:br>
                        <a:rPr lang="en-US" altLang="ko-KR" sz="9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altLang="ko-KR" sz="900" dirty="0" smtClean="0"/>
                        <a:t>IN</a:t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US</a:t>
                      </a:r>
                      <a:endParaRPr lang="en-US" altLang="ko-KR" sz="900" u="none" strike="noStrike" cap="none" dirty="0">
                        <a:solidFill>
                          <a:srgbClr val="4343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99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lang="en-US" sz="4000" u="none" strike="noStrike" cap="none" dirty="0">
                        <a:solidFill>
                          <a:srgbClr val="33339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lang="en-US" altLang="ko-KR" sz="4000" u="none" strike="noStrike" cap="none" dirty="0">
                        <a:solidFill>
                          <a:srgbClr val="ECEEF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3333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lang="en-US" altLang="ko-KR" sz="4000" u="none" strike="noStrike" cap="none" dirty="0">
                        <a:solidFill>
                          <a:srgbClr val="ECEEF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 dirty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" name="_bora854" hidden="1"/>
          <p:cNvSpPr>
            <a:spLocks noSelect="1" noChangeArrowheads="1"/>
          </p:cNvSpPr>
          <p:nvPr/>
        </p:nvSpPr>
        <p:spPr bwMode="auto">
          <a:xfrm>
            <a:off x="0" y="0"/>
            <a:ext cx="1587500" cy="1587500"/>
          </a:xfrm>
          <a:custGeom>
            <a:avLst/>
            <a:gdLst>
              <a:gd name="T0" fmla="*/ 0 w 308"/>
              <a:gd name="T1" fmla="*/ 0 h 210"/>
              <a:gd name="T2" fmla="*/ 308 w 308"/>
              <a:gd name="T3" fmla="*/ 0 h 210"/>
              <a:gd name="T4" fmla="*/ 308 w 308"/>
              <a:gd name="T5" fmla="*/ 210 h 210"/>
              <a:gd name="T6" fmla="*/ 0 w 308"/>
              <a:gd name="T7" fmla="*/ 21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8" h="210">
                <a:moveTo>
                  <a:pt x="0" y="0"/>
                </a:moveTo>
                <a:lnTo>
                  <a:pt x="308" y="0"/>
                </a:lnTo>
                <a:lnTo>
                  <a:pt x="308" y="210"/>
                </a:lnTo>
                <a:lnTo>
                  <a:pt x="0" y="21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_bora852" hidden="1"/>
          <p:cNvSpPr>
            <a:spLocks noSelect="1" noChangeArrowheads="1"/>
          </p:cNvSpPr>
          <p:nvPr/>
        </p:nvSpPr>
        <p:spPr bwMode="auto">
          <a:xfrm>
            <a:off x="0" y="1587500"/>
            <a:ext cx="1587500" cy="1587500"/>
          </a:xfrm>
          <a:custGeom>
            <a:avLst/>
            <a:gdLst>
              <a:gd name="T0" fmla="*/ 0 w 292"/>
              <a:gd name="T1" fmla="*/ 0 h 171"/>
              <a:gd name="T2" fmla="*/ 292 w 292"/>
              <a:gd name="T3" fmla="*/ 0 h 171"/>
              <a:gd name="T4" fmla="*/ 292 w 292"/>
              <a:gd name="T5" fmla="*/ 171 h 171"/>
              <a:gd name="T6" fmla="*/ 0 w 292"/>
              <a:gd name="T7" fmla="*/ 171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2" h="171">
                <a:moveTo>
                  <a:pt x="0" y="0"/>
                </a:moveTo>
                <a:lnTo>
                  <a:pt x="292" y="0"/>
                </a:lnTo>
                <a:lnTo>
                  <a:pt x="292" y="171"/>
                </a:lnTo>
                <a:lnTo>
                  <a:pt x="0" y="171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_bora853" hidden="1"/>
          <p:cNvSpPr>
            <a:spLocks noSelect="1" noChangeArrowheads="1"/>
          </p:cNvSpPr>
          <p:nvPr/>
        </p:nvSpPr>
        <p:spPr bwMode="auto">
          <a:xfrm>
            <a:off x="0" y="3175000"/>
            <a:ext cx="1587500" cy="1587500"/>
          </a:xfrm>
          <a:custGeom>
            <a:avLst/>
            <a:gdLst>
              <a:gd name="T0" fmla="*/ 0 w 291"/>
              <a:gd name="T1" fmla="*/ 0 h 141"/>
              <a:gd name="T2" fmla="*/ 291 w 291"/>
              <a:gd name="T3" fmla="*/ 0 h 141"/>
              <a:gd name="T4" fmla="*/ 291 w 291"/>
              <a:gd name="T5" fmla="*/ 141 h 141"/>
              <a:gd name="T6" fmla="*/ 0 w 291"/>
              <a:gd name="T7" fmla="*/ 141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1" h="141">
                <a:moveTo>
                  <a:pt x="0" y="0"/>
                </a:moveTo>
                <a:lnTo>
                  <a:pt x="291" y="0"/>
                </a:lnTo>
                <a:lnTo>
                  <a:pt x="291" y="141"/>
                </a:lnTo>
                <a:lnTo>
                  <a:pt x="0" y="141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Shape 118"/>
          <p:cNvSpPr txBox="1">
            <a:spLocks noGrp="1"/>
          </p:cNvSpPr>
          <p:nvPr>
            <p:ph type="title"/>
          </p:nvPr>
        </p:nvSpPr>
        <p:spPr>
          <a:xfrm>
            <a:off x="1572818" y="5583"/>
            <a:ext cx="7571182" cy="6706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ko-KR" altLang="en-US" dirty="0" smtClean="0"/>
              <a:t>데이터베이스 설계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849" y="910044"/>
            <a:ext cx="2595563" cy="14135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831" y="910043"/>
            <a:ext cx="3404405" cy="141353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830" y="2998985"/>
            <a:ext cx="3404405" cy="142270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849" y="2998985"/>
            <a:ext cx="2609850" cy="14192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72849" y="2455101"/>
            <a:ext cx="3169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Mysql</a:t>
            </a:r>
            <a:r>
              <a:rPr lang="en-US" altLang="ko-KR" dirty="0" smtClean="0"/>
              <a:t> </a:t>
            </a:r>
            <a:r>
              <a:rPr lang="ko-KR" altLang="en-US" dirty="0" smtClean="0"/>
              <a:t>저장프로시저 사용</a:t>
            </a:r>
            <a:r>
              <a:rPr lang="en-US" altLang="ko-KR" dirty="0" smtClean="0"/>
              <a:t>(Select)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972848" y="4523983"/>
            <a:ext cx="3169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Mysql</a:t>
            </a:r>
            <a:r>
              <a:rPr lang="en-US" altLang="ko-KR" dirty="0" smtClean="0"/>
              <a:t> </a:t>
            </a:r>
            <a:r>
              <a:rPr lang="ko-KR" altLang="en-US" dirty="0" smtClean="0"/>
              <a:t>저장프로시저 사용</a:t>
            </a:r>
            <a:r>
              <a:rPr lang="en-US" altLang="ko-KR" dirty="0" smtClean="0"/>
              <a:t>(Insert)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923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887104" y="702860"/>
            <a:ext cx="8140890" cy="43944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18" r="81459" b="19063"/>
          <a:stretch/>
        </p:blipFill>
        <p:spPr>
          <a:xfrm>
            <a:off x="1007811" y="1500002"/>
            <a:ext cx="947331" cy="4556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4" t="23201" r="33573" b="20123"/>
          <a:stretch/>
        </p:blipFill>
        <p:spPr>
          <a:xfrm>
            <a:off x="1792350" y="913973"/>
            <a:ext cx="1922746" cy="1734000"/>
          </a:xfrm>
          <a:prstGeom prst="rect">
            <a:avLst/>
          </a:prstGeom>
        </p:spPr>
      </p:pic>
      <p:graphicFrame>
        <p:nvGraphicFramePr>
          <p:cNvPr id="117" name="Shape 117"/>
          <p:cNvGraphicFramePr/>
          <p:nvPr>
            <p:extLst>
              <p:ext uri="{D42A27DB-BD31-4B8C-83A1-F6EECF244321}">
                <p14:modId xmlns:p14="http://schemas.microsoft.com/office/powerpoint/2010/main" val="3255827779"/>
              </p:ext>
            </p:extLst>
          </p:nvPr>
        </p:nvGraphicFramePr>
        <p:xfrm>
          <a:off x="0" y="0"/>
          <a:ext cx="755575" cy="5144400"/>
        </p:xfrm>
        <a:graphic>
          <a:graphicData uri="http://schemas.openxmlformats.org/drawingml/2006/table">
            <a:tbl>
              <a:tblPr>
                <a:noFill/>
                <a:tableStyleId>{079AC3BC-533A-47EE-8EB9-1D714544FDE0}</a:tableStyleId>
              </a:tblPr>
              <a:tblGrid>
                <a:gridCol w="755575"/>
              </a:tblGrid>
              <a:tr h="7056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</a:t>
                      </a:r>
                      <a:br>
                        <a:rPr lang="en-US" altLang="ko-KR" sz="12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altLang="ko-KR" sz="1200" dirty="0" smtClean="0"/>
                        <a:t>IN</a:t>
                      </a:r>
                      <a:br>
                        <a:rPr lang="en-US" altLang="ko-KR" sz="1200" dirty="0" smtClean="0"/>
                      </a:br>
                      <a:r>
                        <a:rPr lang="en-US" altLang="ko-KR" sz="1200" dirty="0" smtClean="0"/>
                        <a:t>US</a:t>
                      </a:r>
                      <a:endParaRPr lang="en-US" sz="1200" u="none" strike="noStrike" cap="none" dirty="0">
                        <a:solidFill>
                          <a:srgbClr val="4343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lang="en-US" altLang="ko-KR" sz="4000" u="none" strike="noStrike" cap="none" dirty="0">
                        <a:solidFill>
                          <a:srgbClr val="ECEEF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lang="en-US" sz="4000" u="none" strike="noStrike" cap="none" dirty="0">
                        <a:solidFill>
                          <a:srgbClr val="ECEEF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3333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lang="en-US" sz="4000" u="none" strike="noStrike" cap="none" dirty="0">
                        <a:solidFill>
                          <a:srgbClr val="ECEEF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 dirty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 dirty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161" name="그룹 160"/>
          <p:cNvGrpSpPr/>
          <p:nvPr/>
        </p:nvGrpSpPr>
        <p:grpSpPr>
          <a:xfrm>
            <a:off x="6256944" y="2435388"/>
            <a:ext cx="2543906" cy="1758462"/>
            <a:chOff x="4156015" y="2320345"/>
            <a:chExt cx="3931920" cy="2179320"/>
          </a:xfrm>
        </p:grpSpPr>
        <p:pic>
          <p:nvPicPr>
            <p:cNvPr id="162" name="그림 16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6015" y="2320345"/>
              <a:ext cx="3931920" cy="2179320"/>
            </a:xfrm>
            <a:prstGeom prst="rect">
              <a:avLst/>
            </a:prstGeom>
          </p:spPr>
        </p:pic>
        <p:pic>
          <p:nvPicPr>
            <p:cNvPr id="163" name="그림 16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6752" y="2518908"/>
              <a:ext cx="3185651" cy="1832260"/>
            </a:xfrm>
            <a:prstGeom prst="rect">
              <a:avLst/>
            </a:prstGeom>
          </p:spPr>
        </p:pic>
      </p:grpSp>
      <p:pic>
        <p:nvPicPr>
          <p:cNvPr id="171" name="그림 17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945" y="913973"/>
            <a:ext cx="1090158" cy="1090158"/>
          </a:xfrm>
          <a:prstGeom prst="rect">
            <a:avLst/>
          </a:prstGeom>
        </p:spPr>
      </p:pic>
      <p:cxnSp>
        <p:nvCxnSpPr>
          <p:cNvPr id="179" name="직선 화살표 연결선 178"/>
          <p:cNvCxnSpPr/>
          <p:nvPr/>
        </p:nvCxnSpPr>
        <p:spPr>
          <a:xfrm flipH="1">
            <a:off x="3828199" y="1818235"/>
            <a:ext cx="2201601" cy="22890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endCxn id="162" idx="1"/>
          </p:cNvCxnSpPr>
          <p:nvPr/>
        </p:nvCxnSpPr>
        <p:spPr>
          <a:xfrm flipV="1">
            <a:off x="4024472" y="3314619"/>
            <a:ext cx="2232472" cy="7594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6" idx="3"/>
            <a:endCxn id="171" idx="1"/>
          </p:cNvCxnSpPr>
          <p:nvPr/>
        </p:nvCxnSpPr>
        <p:spPr>
          <a:xfrm flipV="1">
            <a:off x="3715096" y="1459052"/>
            <a:ext cx="2035849" cy="3219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0" t="30250" r="21044" b="31409"/>
          <a:stretch/>
        </p:blipFill>
        <p:spPr>
          <a:xfrm>
            <a:off x="1792350" y="3471734"/>
            <a:ext cx="2963423" cy="1444232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7" t="1" r="36608" b="9748"/>
          <a:stretch/>
        </p:blipFill>
        <p:spPr>
          <a:xfrm>
            <a:off x="3361689" y="1617176"/>
            <a:ext cx="518615" cy="402118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7" t="1" r="63334" b="9748"/>
          <a:stretch/>
        </p:blipFill>
        <p:spPr>
          <a:xfrm>
            <a:off x="3411883" y="4281639"/>
            <a:ext cx="273011" cy="402118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9" name="Shape 118"/>
          <p:cNvSpPr txBox="1">
            <a:spLocks noGrp="1"/>
          </p:cNvSpPr>
          <p:nvPr>
            <p:ph type="title"/>
          </p:nvPr>
        </p:nvSpPr>
        <p:spPr>
          <a:xfrm>
            <a:off x="1572818" y="5583"/>
            <a:ext cx="7571182" cy="6706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ko-KR" altLang="en-US" dirty="0" smtClean="0"/>
              <a:t>핸들 및 방향지시레버 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451517" y="1601608"/>
            <a:ext cx="4608512" cy="2480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/>
              <a:t>1.</a:t>
            </a:r>
            <a:r>
              <a:rPr lang="ko-KR" altLang="en-US" dirty="0" smtClean="0"/>
              <a:t> </a:t>
            </a:r>
            <a:r>
              <a:rPr lang="ko-KR" altLang="en-US" dirty="0"/>
              <a:t>핸들 및 방향 지시레버를 </a:t>
            </a:r>
            <a:r>
              <a:rPr lang="ko-KR" altLang="en-US" dirty="0" smtClean="0"/>
              <a:t>조작 시 </a:t>
            </a:r>
            <a:r>
              <a:rPr lang="ko-KR" altLang="en-US" dirty="0" err="1"/>
              <a:t>아두이노에서</a:t>
            </a:r>
            <a:r>
              <a:rPr lang="ko-KR" altLang="en-US" dirty="0"/>
              <a:t> 이 값을 </a:t>
            </a:r>
            <a:r>
              <a:rPr lang="ko-KR" altLang="en-US" dirty="0" err="1"/>
              <a:t>라즈베리파이와</a:t>
            </a:r>
            <a:r>
              <a:rPr lang="ko-KR" altLang="en-US" dirty="0"/>
              <a:t> 시리얼 통신을 통해 송신합니다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2. </a:t>
            </a:r>
            <a:r>
              <a:rPr lang="ko-KR" altLang="en-US" dirty="0"/>
              <a:t>이후 측정된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Rest </a:t>
            </a:r>
            <a:r>
              <a:rPr lang="en-US" altLang="ko-KR" dirty="0" err="1" smtClean="0"/>
              <a:t>api</a:t>
            </a:r>
            <a:r>
              <a:rPr lang="ko-KR" altLang="en-US" dirty="0" smtClean="0"/>
              <a:t>의 </a:t>
            </a:r>
            <a:r>
              <a:rPr lang="en-US" altLang="ko-KR" dirty="0"/>
              <a:t>Post </a:t>
            </a:r>
            <a:r>
              <a:rPr lang="ko-KR" altLang="en-US" dirty="0" err="1"/>
              <a:t>메소드를</a:t>
            </a:r>
            <a:r>
              <a:rPr lang="ko-KR" altLang="en-US" dirty="0"/>
              <a:t> 활용하여 </a:t>
            </a:r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en-US" altLang="ko-KR" dirty="0" smtClean="0"/>
              <a:t>Insert</a:t>
            </a:r>
            <a:r>
              <a:rPr lang="ko-KR" altLang="en-US" dirty="0" smtClean="0"/>
              <a:t>하며 </a:t>
            </a:r>
            <a:r>
              <a:rPr lang="ko-KR" altLang="en-US" dirty="0"/>
              <a:t>해당 하는 </a:t>
            </a:r>
            <a:r>
              <a:rPr lang="ko-KR" altLang="en-US" dirty="0" err="1"/>
              <a:t>깜빡이의</a:t>
            </a:r>
            <a:r>
              <a:rPr lang="ko-KR" altLang="en-US" dirty="0"/>
              <a:t> </a:t>
            </a:r>
            <a:r>
              <a:rPr lang="ko-KR" altLang="en-US" dirty="0" err="1"/>
              <a:t>방향값을</a:t>
            </a:r>
            <a:r>
              <a:rPr lang="ko-KR" altLang="en-US" dirty="0"/>
              <a:t> </a:t>
            </a:r>
            <a:r>
              <a:rPr lang="ko-KR" altLang="en-US" dirty="0" err="1"/>
              <a:t>안드로이드로</a:t>
            </a:r>
            <a:r>
              <a:rPr lang="ko-KR" altLang="en-US" dirty="0"/>
              <a:t> </a:t>
            </a:r>
            <a:r>
              <a:rPr lang="ko-KR" altLang="en-US" dirty="0" smtClean="0"/>
              <a:t>송신합니다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endParaRPr lang="ko-KR" altLang="en-US" dirty="0"/>
          </a:p>
          <a:p>
            <a:r>
              <a:rPr lang="en-US" altLang="ko-KR" dirty="0" smtClean="0"/>
              <a:t>3.</a:t>
            </a:r>
            <a:r>
              <a:rPr lang="ko-KR" altLang="en-US" dirty="0" smtClean="0"/>
              <a:t> </a:t>
            </a:r>
            <a:r>
              <a:rPr lang="ko-KR" altLang="en-US" dirty="0"/>
              <a:t>해당하는 사이드에 </a:t>
            </a:r>
            <a:r>
              <a:rPr lang="ko-KR" altLang="en-US" dirty="0" smtClean="0"/>
              <a:t>위치한 </a:t>
            </a:r>
            <a:r>
              <a:rPr lang="ko-KR" altLang="en-US" dirty="0"/>
              <a:t>카메라의 영상을 출력하게 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313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93827E-6 L 0.29861 -0.07438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86" y="-31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861 -0.07438 L 0.00955 0.48641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69" y="2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6 L 0.42101 -0.2821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42" y="-141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887104" y="702860"/>
            <a:ext cx="8140890" cy="43944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7" name="Shape 117"/>
          <p:cNvGraphicFramePr/>
          <p:nvPr>
            <p:extLst>
              <p:ext uri="{D42A27DB-BD31-4B8C-83A1-F6EECF244321}">
                <p14:modId xmlns:p14="http://schemas.microsoft.com/office/powerpoint/2010/main" val="4162899349"/>
              </p:ext>
            </p:extLst>
          </p:nvPr>
        </p:nvGraphicFramePr>
        <p:xfrm>
          <a:off x="0" y="0"/>
          <a:ext cx="755575" cy="5144400"/>
        </p:xfrm>
        <a:graphic>
          <a:graphicData uri="http://schemas.openxmlformats.org/drawingml/2006/table">
            <a:tbl>
              <a:tblPr>
                <a:noFill/>
                <a:tableStyleId>{079AC3BC-533A-47EE-8EB9-1D714544FDE0}</a:tableStyleId>
              </a:tblPr>
              <a:tblGrid>
                <a:gridCol w="755575"/>
              </a:tblGrid>
              <a:tr h="7056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</a:t>
                      </a:r>
                      <a:br>
                        <a:rPr lang="en-US" altLang="ko-KR" sz="12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altLang="ko-KR" sz="1200" dirty="0" smtClean="0"/>
                        <a:t>IN</a:t>
                      </a:r>
                      <a:br>
                        <a:rPr lang="en-US" altLang="ko-KR" sz="1200" dirty="0" smtClean="0"/>
                      </a:br>
                      <a:r>
                        <a:rPr lang="en-US" altLang="ko-KR" sz="1200" dirty="0" smtClean="0"/>
                        <a:t>US</a:t>
                      </a:r>
                      <a:endParaRPr lang="en-US" altLang="ko-KR" sz="1200" u="none" strike="noStrike" cap="none" dirty="0">
                        <a:solidFill>
                          <a:srgbClr val="4343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lang="en-US" altLang="ko-KR" sz="4000" u="none" strike="noStrike" cap="none" dirty="0">
                        <a:solidFill>
                          <a:srgbClr val="ECEEF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lang="en-US" altLang="ko-KR" sz="4000" u="none" strike="noStrike" cap="none" dirty="0">
                        <a:solidFill>
                          <a:srgbClr val="ECEEF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3333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lang="en-US" sz="4000" u="none" strike="noStrike" cap="none" dirty="0">
                        <a:solidFill>
                          <a:srgbClr val="ECEEF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 dirty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 dirty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748" y="2050429"/>
            <a:ext cx="886164" cy="88616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0" t="35100" r="42935" b="35878"/>
          <a:stretch/>
        </p:blipFill>
        <p:spPr>
          <a:xfrm>
            <a:off x="1005955" y="2034207"/>
            <a:ext cx="567818" cy="943072"/>
          </a:xfrm>
          <a:prstGeom prst="rect">
            <a:avLst/>
          </a:prstGeom>
        </p:spPr>
      </p:pic>
      <p:cxnSp>
        <p:nvCxnSpPr>
          <p:cNvPr id="3" name="직선 연결선 2"/>
          <p:cNvCxnSpPr>
            <a:stCxn id="25" idx="3"/>
            <a:endCxn id="22" idx="1"/>
          </p:cNvCxnSpPr>
          <p:nvPr/>
        </p:nvCxnSpPr>
        <p:spPr>
          <a:xfrm flipV="1">
            <a:off x="1573773" y="2493511"/>
            <a:ext cx="655975" cy="12232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22" idx="3"/>
          </p:cNvCxnSpPr>
          <p:nvPr/>
        </p:nvCxnSpPr>
        <p:spPr>
          <a:xfrm>
            <a:off x="3115912" y="2493511"/>
            <a:ext cx="82328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0" t="35100" r="42935" b="35878"/>
          <a:stretch/>
        </p:blipFill>
        <p:spPr>
          <a:xfrm>
            <a:off x="1005953" y="3024728"/>
            <a:ext cx="567818" cy="943072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0" t="35100" r="42935" b="35878"/>
          <a:stretch/>
        </p:blipFill>
        <p:spPr>
          <a:xfrm>
            <a:off x="1005953" y="1047043"/>
            <a:ext cx="567818" cy="943072"/>
          </a:xfrm>
          <a:prstGeom prst="rect">
            <a:avLst/>
          </a:prstGeom>
        </p:spPr>
      </p:pic>
      <p:cxnSp>
        <p:nvCxnSpPr>
          <p:cNvPr id="44" name="직선 연결선 43"/>
          <p:cNvCxnSpPr>
            <a:stCxn id="39" idx="3"/>
            <a:endCxn id="22" idx="1"/>
          </p:cNvCxnSpPr>
          <p:nvPr/>
        </p:nvCxnSpPr>
        <p:spPr>
          <a:xfrm flipV="1">
            <a:off x="1573771" y="2493511"/>
            <a:ext cx="655977" cy="1002753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stCxn id="40" idx="3"/>
            <a:endCxn id="22" idx="1"/>
          </p:cNvCxnSpPr>
          <p:nvPr/>
        </p:nvCxnSpPr>
        <p:spPr>
          <a:xfrm>
            <a:off x="1573771" y="1518579"/>
            <a:ext cx="655977" cy="974932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4227722" y="1990114"/>
            <a:ext cx="1773668" cy="27593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6421791" y="4619675"/>
            <a:ext cx="719236" cy="9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216012" y="1620782"/>
            <a:ext cx="1770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 smtClean="0"/>
              <a:t>Queue</a:t>
            </a:r>
            <a:endParaRPr lang="ko-KR" altLang="en-US" sz="1800" dirty="0"/>
          </a:p>
        </p:txBody>
      </p:sp>
      <p:sp>
        <p:nvSpPr>
          <p:cNvPr id="45" name="TextBox 44"/>
          <p:cNvSpPr txBox="1"/>
          <p:nvPr/>
        </p:nvSpPr>
        <p:spPr>
          <a:xfrm>
            <a:off x="2027844" y="3201506"/>
            <a:ext cx="1763919" cy="3385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Data 1</a:t>
            </a:r>
            <a:endParaRPr lang="ko-KR" altLang="en-US" sz="1600" dirty="0"/>
          </a:p>
        </p:txBody>
      </p:sp>
      <p:sp>
        <p:nvSpPr>
          <p:cNvPr id="53" name="TextBox 52"/>
          <p:cNvSpPr txBox="1"/>
          <p:nvPr/>
        </p:nvSpPr>
        <p:spPr>
          <a:xfrm>
            <a:off x="2027843" y="3696174"/>
            <a:ext cx="1763919" cy="3539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700" dirty="0" smtClean="0"/>
              <a:t>Data 2</a:t>
            </a:r>
            <a:endParaRPr lang="ko-KR" altLang="en-US" sz="1700" dirty="0"/>
          </a:p>
        </p:txBody>
      </p:sp>
      <p:sp>
        <p:nvSpPr>
          <p:cNvPr id="54" name="TextBox 53"/>
          <p:cNvSpPr txBox="1"/>
          <p:nvPr/>
        </p:nvSpPr>
        <p:spPr>
          <a:xfrm>
            <a:off x="2023379" y="4190842"/>
            <a:ext cx="1763919" cy="3539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700" dirty="0" smtClean="0"/>
              <a:t>Data 3</a:t>
            </a:r>
            <a:endParaRPr lang="ko-KR" altLang="en-US" sz="1700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0" t="30250" r="21044" b="31409"/>
          <a:stretch/>
        </p:blipFill>
        <p:spPr>
          <a:xfrm>
            <a:off x="6593146" y="1990114"/>
            <a:ext cx="2329118" cy="11351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21791" y="4150878"/>
            <a:ext cx="67556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smtClean="0"/>
              <a:t>FI/FO</a:t>
            </a:r>
            <a:endParaRPr lang="ko-KR" altLang="en-US" dirty="0"/>
          </a:p>
        </p:txBody>
      </p:sp>
      <p:sp>
        <p:nvSpPr>
          <p:cNvPr id="27" name="Shape 118"/>
          <p:cNvSpPr txBox="1">
            <a:spLocks noGrp="1"/>
          </p:cNvSpPr>
          <p:nvPr>
            <p:ph type="title"/>
          </p:nvPr>
        </p:nvSpPr>
        <p:spPr>
          <a:xfrm>
            <a:off x="1572818" y="5583"/>
            <a:ext cx="7571182" cy="6706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ko-KR" altLang="en-US" dirty="0" smtClean="0"/>
              <a:t>초음파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422113" y="1321555"/>
            <a:ext cx="4689510" cy="3128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아두이노에서</a:t>
            </a:r>
            <a:r>
              <a:rPr lang="ko-KR" altLang="en-US" dirty="0" smtClean="0"/>
              <a:t> </a:t>
            </a:r>
            <a:r>
              <a:rPr lang="ko-KR" altLang="en-US" dirty="0"/>
              <a:t>초음파 센서를 통한 </a:t>
            </a:r>
            <a:r>
              <a:rPr lang="ko-KR" altLang="en-US" dirty="0" smtClean="0"/>
              <a:t>좌</a:t>
            </a:r>
            <a:r>
              <a:rPr lang="en-US" altLang="ko-KR" dirty="0" smtClean="0"/>
              <a:t>,</a:t>
            </a:r>
            <a:r>
              <a:rPr lang="ko-KR" altLang="en-US" dirty="0" smtClean="0"/>
              <a:t>우 </a:t>
            </a:r>
            <a:r>
              <a:rPr lang="ko-KR" altLang="en-US" dirty="0"/>
              <a:t>전방의 측정값을 </a:t>
            </a:r>
            <a:r>
              <a:rPr lang="ko-KR" altLang="en-US" dirty="0" err="1"/>
              <a:t>라즈베리파이와</a:t>
            </a:r>
            <a:r>
              <a:rPr lang="ko-KR" altLang="en-US" dirty="0"/>
              <a:t> 시리얼 통신을 </a:t>
            </a:r>
            <a:r>
              <a:rPr lang="ko-KR" altLang="en-US" dirty="0" smtClean="0"/>
              <a:t>합니다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endParaRPr lang="ko-KR" altLang="en-US" dirty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서버로 </a:t>
            </a:r>
            <a:r>
              <a:rPr lang="ko-KR" altLang="en-US" dirty="0"/>
              <a:t>값을 </a:t>
            </a:r>
            <a:r>
              <a:rPr lang="ko-KR" altLang="en-US" dirty="0" smtClean="0"/>
              <a:t>바로 보내는 </a:t>
            </a:r>
            <a:r>
              <a:rPr lang="ko-KR" altLang="en-US" dirty="0"/>
              <a:t>것이 아닌 큐라는 공간에 먼저 </a:t>
            </a:r>
            <a:r>
              <a:rPr lang="ko-KR" altLang="en-US" dirty="0" smtClean="0"/>
              <a:t>저장합니다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smtClean="0"/>
              <a:t>3.</a:t>
            </a:r>
            <a:r>
              <a:rPr lang="ko-KR" altLang="en-US" dirty="0" smtClean="0"/>
              <a:t>서버와의 </a:t>
            </a:r>
            <a:r>
              <a:rPr lang="ko-KR" altLang="en-US" dirty="0"/>
              <a:t>통신이 원활하지 않을 경우 </a:t>
            </a:r>
            <a:r>
              <a:rPr lang="ko-KR" altLang="en-US" dirty="0" smtClean="0"/>
              <a:t>데이터가 </a:t>
            </a:r>
            <a:r>
              <a:rPr lang="ko-KR" altLang="en-US" dirty="0"/>
              <a:t>손실 </a:t>
            </a:r>
            <a:r>
              <a:rPr lang="ko-KR" altLang="en-US" dirty="0" smtClean="0"/>
              <a:t>되지 않고 </a:t>
            </a:r>
            <a:r>
              <a:rPr lang="ko-KR" altLang="en-US" dirty="0"/>
              <a:t>데이터를 큐에 들어온 순서대로 대기 번호를 </a:t>
            </a:r>
            <a:r>
              <a:rPr lang="ko-KR" altLang="en-US" dirty="0" smtClean="0"/>
              <a:t>부여합니다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endParaRPr lang="ko-KR" altLang="en-US" dirty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통신이 </a:t>
            </a:r>
            <a:r>
              <a:rPr lang="ko-KR" altLang="en-US" dirty="0"/>
              <a:t>원활할 경우 순서대로 </a:t>
            </a:r>
            <a:r>
              <a:rPr lang="en-US" altLang="ko-KR" dirty="0"/>
              <a:t>REST API</a:t>
            </a:r>
            <a:r>
              <a:rPr lang="ko-KR" altLang="en-US" dirty="0"/>
              <a:t>에 </a:t>
            </a:r>
            <a:r>
              <a:rPr lang="en-US" altLang="ko-KR" dirty="0"/>
              <a:t>POST </a:t>
            </a:r>
            <a:r>
              <a:rPr lang="ko-KR" altLang="en-US" dirty="0"/>
              <a:t>요청으로 </a:t>
            </a:r>
            <a:r>
              <a:rPr lang="ko-KR" altLang="en-US" dirty="0" smtClean="0"/>
              <a:t>데이터를 </a:t>
            </a:r>
            <a:r>
              <a:rPr lang="ko-KR" altLang="en-US" dirty="0"/>
              <a:t>전달하여 </a:t>
            </a:r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en-US" altLang="ko-KR" dirty="0"/>
              <a:t>Insert</a:t>
            </a:r>
            <a:r>
              <a:rPr lang="ko-KR" altLang="en-US" dirty="0"/>
              <a:t>하게 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134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08642E-6 L 0.24114 -0.2330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18" y="-144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115 -0.23179 L 0.24167 0.23858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218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0123 L 0.24114 -0.3302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49" y="-1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0"/>
                            </p:stCondLst>
                            <p:childTnLst>
                              <p:par>
                                <p:cTn id="1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114 -0.33056 L 0.24114 0.07562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3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4.93827E-6 L 0.24166 -0.4256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83" y="-212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0"/>
                            </p:stCondLst>
                            <p:childTnLst>
                              <p:par>
                                <p:cTn id="2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166 -0.42561 L 0.24166 -0.08827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166 0.23858 L 0.56614 0.2450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15" y="30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114 0.07191 L 0.24166 0.13734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3272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167 -0.08827 L 0.24166 -0.02438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40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6614 0.24506 L 0.57135 -0.11914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1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166 0.14352 L 0.56614 0.14753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15" y="185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167 -0.02067 L 0.24218 0.0447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6614 0.14753 L 0.57448 -0.2163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-182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000"/>
                            </p:stCondLst>
                            <p:childTnLst>
                              <p:par>
                                <p:cTn id="48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000"/>
                            </p:stCondLst>
                            <p:childTnLst>
                              <p:par>
                                <p:cTn id="51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219 0.04722 L 0.56666 0.05124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81" y="-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0"/>
                            </p:stCondLst>
                            <p:childTnLst>
                              <p:par>
                                <p:cTn id="54" presetID="42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6666 0.05124 L 0.57569 -0.31543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" y="-184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  <p:bldP spid="45" grpId="2" animBg="1"/>
      <p:bldP spid="45" grpId="3" animBg="1"/>
      <p:bldP spid="45" grpId="4" animBg="1"/>
      <p:bldP spid="53" grpId="0" animBg="1"/>
      <p:bldP spid="53" grpId="1" animBg="1"/>
      <p:bldP spid="53" grpId="2" animBg="1"/>
      <p:bldP spid="53" grpId="3" animBg="1"/>
      <p:bldP spid="53" grpId="4" animBg="1"/>
      <p:bldP spid="53" grpId="5" animBg="1"/>
      <p:bldP spid="54" grpId="0" animBg="1"/>
      <p:bldP spid="54" grpId="1" animBg="1"/>
      <p:bldP spid="54" grpId="2" animBg="1"/>
      <p:bldP spid="54" grpId="3" animBg="1"/>
      <p:bldP spid="54" grpId="4" animBg="1"/>
      <p:bldP spid="54" grpId="5" animBg="1"/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18"/>
          <p:cNvSpPr/>
          <p:nvPr/>
        </p:nvSpPr>
        <p:spPr>
          <a:xfrm>
            <a:off x="887104" y="702860"/>
            <a:ext cx="8140890" cy="43944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78" t="35821" r="34279" b="36982"/>
          <a:stretch/>
        </p:blipFill>
        <p:spPr>
          <a:xfrm>
            <a:off x="5532346" y="890830"/>
            <a:ext cx="3277284" cy="1975641"/>
          </a:xfrm>
          <a:prstGeom prst="rect">
            <a:avLst/>
          </a:prstGeom>
        </p:spPr>
      </p:pic>
      <p:graphicFrame>
        <p:nvGraphicFramePr>
          <p:cNvPr id="7" name="Shape 117"/>
          <p:cNvGraphicFramePr/>
          <p:nvPr>
            <p:extLst>
              <p:ext uri="{D42A27DB-BD31-4B8C-83A1-F6EECF244321}">
                <p14:modId xmlns:p14="http://schemas.microsoft.com/office/powerpoint/2010/main" val="2150706283"/>
              </p:ext>
            </p:extLst>
          </p:nvPr>
        </p:nvGraphicFramePr>
        <p:xfrm>
          <a:off x="0" y="0"/>
          <a:ext cx="755575" cy="5144400"/>
        </p:xfrm>
        <a:graphic>
          <a:graphicData uri="http://schemas.openxmlformats.org/drawingml/2006/table">
            <a:tbl>
              <a:tblPr>
                <a:noFill/>
                <a:tableStyleId>{079AC3BC-533A-47EE-8EB9-1D714544FDE0}</a:tableStyleId>
              </a:tblPr>
              <a:tblGrid>
                <a:gridCol w="755575"/>
              </a:tblGrid>
              <a:tr h="7056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</a:t>
                      </a:r>
                      <a:br>
                        <a:rPr lang="en-US" altLang="ko-KR" sz="12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altLang="ko-KR" sz="1200" dirty="0" smtClean="0"/>
                        <a:t>IN</a:t>
                      </a:r>
                      <a:br>
                        <a:rPr lang="en-US" altLang="ko-KR" sz="1200" dirty="0" smtClean="0"/>
                      </a:br>
                      <a:r>
                        <a:rPr lang="en-US" altLang="ko-KR" sz="1200" dirty="0" smtClean="0"/>
                        <a:t>US</a:t>
                      </a:r>
                      <a:endParaRPr lang="en-US" altLang="ko-KR" sz="1200" u="none" strike="noStrike" cap="none" dirty="0">
                        <a:solidFill>
                          <a:srgbClr val="4343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lang="en-US" altLang="ko-KR" sz="4000" u="none" strike="noStrike" cap="none" dirty="0">
                        <a:solidFill>
                          <a:srgbClr val="ECEEF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lang="en-US" altLang="ko-KR" sz="4000" u="none" strike="noStrike" cap="none" dirty="0">
                        <a:solidFill>
                          <a:srgbClr val="ECEEF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3333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lang="en-US" sz="4000" u="none" strike="noStrike" cap="none" dirty="0">
                        <a:solidFill>
                          <a:srgbClr val="ECEEF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 dirty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 dirty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439" y="3797617"/>
            <a:ext cx="845644" cy="1062433"/>
          </a:xfrm>
          <a:prstGeom prst="rect">
            <a:avLst/>
          </a:prstGeom>
        </p:spPr>
      </p:pic>
      <p:pic>
        <p:nvPicPr>
          <p:cNvPr id="9" name="Shape 123"/>
          <p:cNvPicPr preferRelativeResize="0"/>
          <p:nvPr/>
        </p:nvPicPr>
        <p:blipFill rotWithShape="1">
          <a:blip r:embed="rId4">
            <a:alphaModFix/>
          </a:blip>
          <a:srcRect l="49790" t="41727" r="31675" b="39204"/>
          <a:stretch/>
        </p:blipFill>
        <p:spPr>
          <a:xfrm>
            <a:off x="1246004" y="634532"/>
            <a:ext cx="1232816" cy="10808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직선 화살표 연결선 10"/>
          <p:cNvCxnSpPr/>
          <p:nvPr/>
        </p:nvCxnSpPr>
        <p:spPr>
          <a:xfrm flipH="1" flipV="1">
            <a:off x="2374900" y="1612901"/>
            <a:ext cx="1757241" cy="205019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7272338" y="3118229"/>
            <a:ext cx="0" cy="1316248"/>
          </a:xfrm>
          <a:prstGeom prst="straightConnector1">
            <a:avLst/>
          </a:prstGeom>
          <a:ln w="22225"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 flipV="1">
            <a:off x="2068830" y="1703492"/>
            <a:ext cx="1931866" cy="2208108"/>
          </a:xfrm>
          <a:prstGeom prst="straightConnector1">
            <a:avLst/>
          </a:prstGeom>
          <a:ln w="22225"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5382996" y="4434477"/>
            <a:ext cx="1889342" cy="0"/>
          </a:xfrm>
          <a:prstGeom prst="straightConnector1">
            <a:avLst/>
          </a:prstGeom>
          <a:ln w="22225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 descr="C:/Users/js_park/AppData/Roaming/PolarisOffice/ETemp/5828_9830936/fImage229552909358.jpe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960" y="1176439"/>
            <a:ext cx="2965955" cy="1634272"/>
          </a:xfrm>
          <a:prstGeom prst="rect">
            <a:avLst/>
          </a:prstGeom>
          <a:noFill/>
        </p:spPr>
      </p:pic>
      <p:pic>
        <p:nvPicPr>
          <p:cNvPr id="24" name="그림 23" descr="C:/Users/js_park/AppData/Roaming/PolarisOffice/ETemp/5828_9830936/fImage210742934464.jpe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960" y="1181587"/>
            <a:ext cx="2965955" cy="1653176"/>
          </a:xfrm>
          <a:prstGeom prst="rect">
            <a:avLst/>
          </a:prstGeom>
          <a:noFill/>
        </p:spPr>
      </p:pic>
      <p:sp>
        <p:nvSpPr>
          <p:cNvPr id="38" name="TextBox 37"/>
          <p:cNvSpPr txBox="1"/>
          <p:nvPr/>
        </p:nvSpPr>
        <p:spPr>
          <a:xfrm>
            <a:off x="2992427" y="3324545"/>
            <a:ext cx="1763919" cy="33855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요 청 </a:t>
            </a:r>
            <a:endParaRPr lang="ko-KR" altLang="en-US" sz="1600" dirty="0"/>
          </a:p>
        </p:txBody>
      </p:sp>
      <p:sp>
        <p:nvSpPr>
          <p:cNvPr id="39" name="TextBox 38"/>
          <p:cNvSpPr txBox="1"/>
          <p:nvPr/>
        </p:nvSpPr>
        <p:spPr>
          <a:xfrm>
            <a:off x="1306189" y="1805937"/>
            <a:ext cx="1763919" cy="33855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현재 거리 값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365325" y="4065063"/>
            <a:ext cx="1343377" cy="584775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거리 값 </a:t>
            </a:r>
            <a:endParaRPr lang="en-US" altLang="ko-KR" sz="16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(10cm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미만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365326" y="4055344"/>
            <a:ext cx="1343377" cy="584775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거리 값 </a:t>
            </a:r>
            <a:endParaRPr lang="en-US" altLang="ko-KR" sz="16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(30cm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미만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358409" y="4055344"/>
            <a:ext cx="1343377" cy="584775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거리 값 </a:t>
            </a:r>
            <a:endParaRPr lang="en-US" altLang="ko-KR" sz="16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(30cm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이상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20" name="그림 19" descr="C:/Users/js_park/AppData/Roaming/PolarisOffice/ETemp/5828_9830936/fImage180631065724.jpe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250" y="1171868"/>
            <a:ext cx="2980831" cy="1660483"/>
          </a:xfrm>
          <a:prstGeom prst="rect">
            <a:avLst/>
          </a:prstGeom>
          <a:noFill/>
        </p:spPr>
      </p:pic>
      <p:sp>
        <p:nvSpPr>
          <p:cNvPr id="21" name="Shape 118"/>
          <p:cNvSpPr txBox="1">
            <a:spLocks noGrp="1"/>
          </p:cNvSpPr>
          <p:nvPr>
            <p:ph type="title"/>
          </p:nvPr>
        </p:nvSpPr>
        <p:spPr>
          <a:xfrm>
            <a:off x="1572818" y="5583"/>
            <a:ext cx="7571182" cy="6706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ko-KR" altLang="en-US" dirty="0" smtClean="0"/>
              <a:t>초음파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478820" y="2009574"/>
            <a:ext cx="4454143" cy="1713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라즈베리파이가</a:t>
            </a:r>
            <a:r>
              <a:rPr lang="ko-KR" altLang="en-US" dirty="0" smtClean="0"/>
              <a:t> </a:t>
            </a:r>
            <a:r>
              <a:rPr lang="en-US" altLang="ko-KR" dirty="0"/>
              <a:t>REST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로 </a:t>
            </a:r>
            <a:r>
              <a:rPr lang="en-US" altLang="ko-KR" dirty="0"/>
              <a:t>GET </a:t>
            </a:r>
            <a:r>
              <a:rPr lang="ko-KR" altLang="en-US" dirty="0" err="1"/>
              <a:t>메소드를</a:t>
            </a:r>
            <a:r>
              <a:rPr lang="ko-KR" altLang="en-US" dirty="0"/>
              <a:t> 통해 현재 측정된 값을 요청합니다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가장 </a:t>
            </a:r>
            <a:r>
              <a:rPr lang="ko-KR" altLang="en-US" dirty="0"/>
              <a:t>마지막에 들어온 측정값을 알려주며 이 값을 통해 해당하는 이미지를 출력하게 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9037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2.34568E-6 L -0.17604 -0.3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02" y="-1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6.17284E-7 L 0.18437 0.2950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63" y="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22222E-6 L 0.06771 -2.22222E-6 C 0.09844 -2.22222E-6 0.13646 -0.06913 0.13646 -0.125 L 0.13646 -0.24938 " pathEditMode="relative" rAng="0" ptsTypes="AAAA">
                                      <p:cBhvr>
                                        <p:cTn id="29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23" y="-124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7284E-6 L 0.06771 -1.7284E-6 C 0.09844 -1.7284E-6 0.13646 -0.06913 0.13646 -0.125 L 0.13646 -0.24938 " pathEditMode="relative" rAng="0" ptsTypes="AAAA">
                                      <p:cBhvr>
                                        <p:cTn id="4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23" y="-124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0.06771 -3.7037E-7 C 0.09844 -3.7037E-7 0.13646 -0.06914 0.13646 -0.125 L 0.13646 -0.24938 " pathEditMode="relative" rAng="0" ptsTypes="AAAA">
                                      <p:cBhvr>
                                        <p:cTn id="55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23" y="-124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39" grpId="0" animBg="1"/>
      <p:bldP spid="39" grpId="1" animBg="1"/>
      <p:bldP spid="39" grpId="2" animBg="1"/>
      <p:bldP spid="40" grpId="0" animBg="1"/>
      <p:bldP spid="40" grpId="1" animBg="1"/>
      <p:bldP spid="40" grpId="2" animBg="1"/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  <p:bldP spid="2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854043" y="697596"/>
            <a:ext cx="8140890" cy="43944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Shape 117"/>
          <p:cNvGraphicFramePr/>
          <p:nvPr>
            <p:extLst/>
          </p:nvPr>
        </p:nvGraphicFramePr>
        <p:xfrm>
          <a:off x="0" y="0"/>
          <a:ext cx="755575" cy="5144400"/>
        </p:xfrm>
        <a:graphic>
          <a:graphicData uri="http://schemas.openxmlformats.org/drawingml/2006/table">
            <a:tbl>
              <a:tblPr>
                <a:noFill/>
                <a:tableStyleId>{079AC3BC-533A-47EE-8EB9-1D714544FDE0}</a:tableStyleId>
              </a:tblPr>
              <a:tblGrid>
                <a:gridCol w="755575"/>
              </a:tblGrid>
              <a:tr h="7056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</a:t>
                      </a:r>
                      <a:br>
                        <a:rPr lang="en-US" altLang="ko-KR" sz="12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altLang="ko-KR" sz="1200" dirty="0" smtClean="0"/>
                        <a:t>IN</a:t>
                      </a:r>
                      <a:br>
                        <a:rPr lang="en-US" altLang="ko-KR" sz="1200" dirty="0" smtClean="0"/>
                      </a:br>
                      <a:r>
                        <a:rPr lang="en-US" altLang="ko-KR" sz="1200" dirty="0" smtClean="0"/>
                        <a:t>US</a:t>
                      </a:r>
                      <a:endParaRPr lang="en-US" altLang="ko-KR" sz="1200" u="none" strike="noStrike" cap="none" dirty="0">
                        <a:solidFill>
                          <a:srgbClr val="4343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lang="en-US" altLang="ko-KR" sz="4000" u="none" strike="noStrike" cap="none" dirty="0">
                        <a:solidFill>
                          <a:srgbClr val="ECEEF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lang="en-US" altLang="ko-KR" sz="4000" u="none" strike="noStrike" cap="none" dirty="0">
                        <a:solidFill>
                          <a:srgbClr val="ECEEF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3333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lang="en-US" sz="4000" u="none" strike="noStrike" cap="none" dirty="0">
                        <a:solidFill>
                          <a:srgbClr val="ECEEF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 dirty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 dirty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0" name="제목 1"/>
          <p:cNvSpPr txBox="1">
            <a:spLocks/>
          </p:cNvSpPr>
          <p:nvPr/>
        </p:nvSpPr>
        <p:spPr>
          <a:xfrm>
            <a:off x="1407007" y="944895"/>
            <a:ext cx="2427104" cy="7044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 algn="l"/>
            <a:r>
              <a:rPr lang="en-US" altLang="ko-KR" dirty="0" smtClean="0"/>
              <a:t>DB </a:t>
            </a:r>
            <a:r>
              <a:rPr lang="ko-KR" altLang="en-US" dirty="0" smtClean="0"/>
              <a:t>백업 </a:t>
            </a:r>
            <a:endParaRPr lang="ko-KR" altLang="en-US" dirty="0"/>
          </a:p>
        </p:txBody>
      </p:sp>
      <p:sp>
        <p:nvSpPr>
          <p:cNvPr id="3" name="AutoShape 2" descr="data backup에 대한 이미지 검색결과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793" y="1661691"/>
            <a:ext cx="2279532" cy="1512168"/>
          </a:xfrm>
          <a:prstGeom prst="rect">
            <a:avLst/>
          </a:prstGeom>
        </p:spPr>
      </p:pic>
      <p:sp>
        <p:nvSpPr>
          <p:cNvPr id="5" name="AutoShape 4" descr="data loss에 대한 이미지 검색결과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Shape 118"/>
          <p:cNvSpPr txBox="1">
            <a:spLocks noGrp="1"/>
          </p:cNvSpPr>
          <p:nvPr>
            <p:ph type="title"/>
          </p:nvPr>
        </p:nvSpPr>
        <p:spPr>
          <a:xfrm>
            <a:off x="1572818" y="5583"/>
            <a:ext cx="7571182" cy="6706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dirty="0" smtClean="0"/>
              <a:t>DB &amp; </a:t>
            </a:r>
            <a:r>
              <a:rPr lang="ko-KR" altLang="en-US" dirty="0" smtClean="0"/>
              <a:t>암호화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t="6157" r="806" b="6108"/>
          <a:stretch/>
        </p:blipFill>
        <p:spPr>
          <a:xfrm>
            <a:off x="6300192" y="1661691"/>
            <a:ext cx="2376264" cy="150422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4111" y="1669636"/>
            <a:ext cx="2369684" cy="150422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57125" y="3507854"/>
            <a:ext cx="71236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DB</a:t>
            </a:r>
            <a:r>
              <a:rPr lang="ko-KR" altLang="en-US" dirty="0"/>
              <a:t>와 같은 경우 사용자의 조작 및 데이터의 손실이 있으면 안되므로 데이터의 백업을 </a:t>
            </a:r>
            <a:r>
              <a:rPr lang="ko-KR" altLang="en-US" dirty="0" smtClean="0"/>
              <a:t>처리합니다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만약 </a:t>
            </a:r>
            <a:r>
              <a:rPr lang="en-US" altLang="ko-KR" dirty="0"/>
              <a:t>DB</a:t>
            </a:r>
            <a:r>
              <a:rPr lang="ko-KR" altLang="en-US" dirty="0"/>
              <a:t>와 관련하여 손실이 발생하였을 경우 백업을 통한 복구를 진행할 수 있습니다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047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887104" y="702860"/>
            <a:ext cx="8140890" cy="43944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|</a:t>
            </a:r>
            <a:endParaRPr lang="ko-KR" altLang="en-US" dirty="0"/>
          </a:p>
        </p:txBody>
      </p:sp>
      <p:graphicFrame>
        <p:nvGraphicFramePr>
          <p:cNvPr id="4" name="Shape 117"/>
          <p:cNvGraphicFramePr/>
          <p:nvPr>
            <p:extLst/>
          </p:nvPr>
        </p:nvGraphicFramePr>
        <p:xfrm>
          <a:off x="0" y="0"/>
          <a:ext cx="755575" cy="5144400"/>
        </p:xfrm>
        <a:graphic>
          <a:graphicData uri="http://schemas.openxmlformats.org/drawingml/2006/table">
            <a:tbl>
              <a:tblPr>
                <a:noFill/>
                <a:tableStyleId>{079AC3BC-533A-47EE-8EB9-1D714544FDE0}</a:tableStyleId>
              </a:tblPr>
              <a:tblGrid>
                <a:gridCol w="755575"/>
              </a:tblGrid>
              <a:tr h="7056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</a:t>
                      </a:r>
                      <a:br>
                        <a:rPr lang="en-US" altLang="ko-KR" sz="12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altLang="ko-KR" sz="1200" dirty="0" smtClean="0"/>
                        <a:t>IN</a:t>
                      </a:r>
                      <a:br>
                        <a:rPr lang="en-US" altLang="ko-KR" sz="1200" dirty="0" smtClean="0"/>
                      </a:br>
                      <a:r>
                        <a:rPr lang="en-US" altLang="ko-KR" sz="1200" dirty="0" smtClean="0"/>
                        <a:t>US</a:t>
                      </a:r>
                      <a:endParaRPr lang="en-US" altLang="ko-KR" sz="1200" u="none" strike="noStrike" cap="none" dirty="0">
                        <a:solidFill>
                          <a:srgbClr val="4343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lang="en-US" altLang="ko-KR" sz="4000" u="none" strike="noStrike" cap="none" dirty="0">
                        <a:solidFill>
                          <a:srgbClr val="ECEEF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lang="en-US" altLang="ko-KR" sz="4000" u="none" strike="noStrike" cap="none" dirty="0">
                        <a:solidFill>
                          <a:srgbClr val="ECEEF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3333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lang="en-US" sz="4000" u="none" strike="noStrike" cap="none" dirty="0">
                        <a:solidFill>
                          <a:srgbClr val="ECEEF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 dirty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 dirty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6" name="내용 개체 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498" y="1411980"/>
            <a:ext cx="985261" cy="9852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04" y="1420551"/>
            <a:ext cx="1124422" cy="98526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281" y="1403410"/>
            <a:ext cx="905805" cy="985261"/>
          </a:xfrm>
          <a:prstGeom prst="rect">
            <a:avLst/>
          </a:prstGeom>
        </p:spPr>
      </p:pic>
      <p:cxnSp>
        <p:nvCxnSpPr>
          <p:cNvPr id="9" name="직선 화살표 연결선 8"/>
          <p:cNvCxnSpPr>
            <a:stCxn id="7" idx="3"/>
            <a:endCxn id="14" idx="1"/>
          </p:cNvCxnSpPr>
          <p:nvPr/>
        </p:nvCxnSpPr>
        <p:spPr>
          <a:xfrm>
            <a:off x="2112726" y="1913182"/>
            <a:ext cx="1410794" cy="0"/>
          </a:xfrm>
          <a:prstGeom prst="straightConnector1">
            <a:avLst/>
          </a:prstGeom>
          <a:ln w="635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14" idx="3"/>
          </p:cNvCxnSpPr>
          <p:nvPr/>
        </p:nvCxnSpPr>
        <p:spPr>
          <a:xfrm flipV="1">
            <a:off x="4428883" y="1896041"/>
            <a:ext cx="1423840" cy="17141"/>
          </a:xfrm>
          <a:prstGeom prst="straightConnector1">
            <a:avLst/>
          </a:prstGeom>
          <a:ln w="635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8" idx="3"/>
            <a:endCxn id="6" idx="1"/>
          </p:cNvCxnSpPr>
          <p:nvPr/>
        </p:nvCxnSpPr>
        <p:spPr>
          <a:xfrm>
            <a:off x="6758086" y="1896041"/>
            <a:ext cx="1201412" cy="8570"/>
          </a:xfrm>
          <a:prstGeom prst="straightConnector1">
            <a:avLst/>
          </a:prstGeom>
          <a:ln w="635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54689" y="1613295"/>
            <a:ext cx="989307" cy="5997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</a:rPr>
              <a:t>DUMP </a:t>
            </a:r>
            <a:r>
              <a:rPr lang="ko-KR" altLang="en-US" sz="1600" dirty="0" smtClean="0">
                <a:solidFill>
                  <a:schemeClr val="bg1"/>
                </a:solidFill>
              </a:rPr>
              <a:t>기능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43987" y="1587041"/>
            <a:ext cx="1072810" cy="5847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</a:rPr>
              <a:t>암호화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</a:rPr>
              <a:t>알고리즘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87" t="37217" r="38655" b="33926"/>
          <a:stretch/>
        </p:blipFill>
        <p:spPr>
          <a:xfrm>
            <a:off x="3523520" y="1420551"/>
            <a:ext cx="905363" cy="98526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343009" y="2643758"/>
            <a:ext cx="71091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가장 먼저 </a:t>
            </a:r>
            <a:r>
              <a:rPr lang="en-US" altLang="ko-KR" sz="1600" dirty="0"/>
              <a:t>Dump</a:t>
            </a:r>
            <a:r>
              <a:rPr lang="ko-KR" altLang="en-US" sz="1600" dirty="0"/>
              <a:t>기능을 통해 </a:t>
            </a:r>
            <a:r>
              <a:rPr lang="en-US" altLang="ko-KR" sz="1600" dirty="0" err="1"/>
              <a:t>BackUP</a:t>
            </a:r>
            <a:r>
              <a:rPr lang="ko-KR" altLang="en-US" sz="1600" dirty="0"/>
              <a:t>파일을 생성합니다</a:t>
            </a:r>
          </a:p>
          <a:p>
            <a:pPr algn="ctr"/>
            <a:endParaRPr lang="ko-KR" altLang="en-US" sz="1600" dirty="0"/>
          </a:p>
          <a:p>
            <a:pPr algn="ctr"/>
            <a:r>
              <a:rPr lang="ko-KR" altLang="en-US" sz="1600" dirty="0"/>
              <a:t>이후 암호화 알고리즘을 통하여 </a:t>
            </a:r>
            <a:r>
              <a:rPr lang="en-US" altLang="ko-KR" sz="1600" dirty="0" err="1"/>
              <a:t>BackUP</a:t>
            </a:r>
            <a:r>
              <a:rPr lang="en-US" altLang="ko-KR" sz="1600" dirty="0"/>
              <a:t> </a:t>
            </a:r>
            <a:r>
              <a:rPr lang="ko-KR" altLang="en-US" sz="1600" dirty="0"/>
              <a:t>파일을 암호화하며 </a:t>
            </a:r>
            <a:endParaRPr lang="en-US" altLang="ko-KR" sz="1600" dirty="0" smtClean="0"/>
          </a:p>
          <a:p>
            <a:pPr algn="ctr"/>
            <a:r>
              <a:rPr lang="en-US" altLang="ko-KR" sz="1600" dirty="0" smtClean="0"/>
              <a:t>USB</a:t>
            </a:r>
            <a:r>
              <a:rPr lang="ko-KR" altLang="en-US" sz="1600" dirty="0"/>
              <a:t>에 저장하게 됩니다</a:t>
            </a:r>
            <a:r>
              <a:rPr lang="en-US" altLang="ko-KR" sz="1600" dirty="0"/>
              <a:t>.</a:t>
            </a:r>
          </a:p>
          <a:p>
            <a:pPr algn="ctr"/>
            <a:endParaRPr lang="en-US" altLang="ko-KR" sz="1600" dirty="0" smtClean="0"/>
          </a:p>
          <a:p>
            <a:pPr algn="ctr"/>
            <a:r>
              <a:rPr lang="ko-KR" altLang="en-US" sz="1600" dirty="0" err="1" smtClean="0"/>
              <a:t>리눅스</a:t>
            </a:r>
            <a:r>
              <a:rPr lang="ko-KR" altLang="en-US" sz="1600" dirty="0" smtClean="0"/>
              <a:t> 환경 반복 예약작업 스케줄러인 </a:t>
            </a:r>
            <a:r>
              <a:rPr lang="en-US" altLang="ko-KR" sz="1600" b="1" dirty="0" err="1" smtClean="0">
                <a:solidFill>
                  <a:srgbClr val="FF0000"/>
                </a:solidFill>
              </a:rPr>
              <a:t>crontab</a:t>
            </a:r>
            <a:r>
              <a:rPr lang="ko-KR" altLang="en-US" sz="1600" dirty="0" smtClean="0"/>
              <a:t>에 </a:t>
            </a:r>
            <a:endParaRPr lang="en-US" altLang="ko-KR" sz="1600" dirty="0" smtClean="0"/>
          </a:p>
          <a:p>
            <a:pPr algn="ctr"/>
            <a:r>
              <a:rPr lang="ko-KR" altLang="en-US" sz="1600" dirty="0" smtClean="0"/>
              <a:t>일련의 작업을 등록하여 </a:t>
            </a:r>
            <a:r>
              <a:rPr lang="ko-KR" altLang="en-US" sz="1600" dirty="0" smtClean="0">
                <a:solidFill>
                  <a:srgbClr val="FF0000"/>
                </a:solidFill>
              </a:rPr>
              <a:t>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매일 반복</a:t>
            </a:r>
            <a:endParaRPr lang="en-US" altLang="ko-KR" sz="1600" b="1" dirty="0" smtClean="0">
              <a:solidFill>
                <a:srgbClr val="FF0000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9990897" y="-3013080"/>
            <a:ext cx="700764" cy="108413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6800109" y="-3111183"/>
            <a:ext cx="700763" cy="108413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6800110" y="-2270736"/>
            <a:ext cx="700763" cy="1084136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6800111" y="-1470889"/>
            <a:ext cx="700763" cy="1084136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8269944" y="-3217676"/>
            <a:ext cx="537661" cy="123124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8306290" y="-2344290"/>
            <a:ext cx="537661" cy="123124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8306290" y="-1545351"/>
            <a:ext cx="537661" cy="1231244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1500996" y="-3110697"/>
            <a:ext cx="537661" cy="1231244"/>
          </a:xfrm>
          <a:prstGeom prst="rect">
            <a:avLst/>
          </a:prstGeom>
        </p:spPr>
      </p:pic>
      <p:pic>
        <p:nvPicPr>
          <p:cNvPr id="2050" name="Picture 2" descr="자물쇠 아이콘에 대한 이미지 검색결과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35" y="-2753046"/>
            <a:ext cx="718505" cy="71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자물쇠 아이콘에 대한 이미지 검색결과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35" y="-1932723"/>
            <a:ext cx="718505" cy="71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자물쇠 아이콘에 대한 이미지 검색결과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35" y="-1144130"/>
            <a:ext cx="718505" cy="71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ey icon에 대한 이미지 검색결과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856087" y="-1932777"/>
            <a:ext cx="734459" cy="73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ey icon에 대한 이미지 검색결과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573988">
            <a:off x="2889471" y="-2740167"/>
            <a:ext cx="667690" cy="667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key icon에 대한 이미지 검색결과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219090" y="-1540203"/>
            <a:ext cx="2049812" cy="153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key icon에 대한 이미지 검색결과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067903" y="-2084239"/>
            <a:ext cx="940109" cy="94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6647" y="-2769065"/>
            <a:ext cx="718505" cy="718505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6647" y="-1956210"/>
            <a:ext cx="718505" cy="718505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6647" y="-1169848"/>
            <a:ext cx="718505" cy="718505"/>
          </a:xfrm>
          <a:prstGeom prst="rect">
            <a:avLst/>
          </a:prstGeom>
        </p:spPr>
      </p:pic>
      <p:sp>
        <p:nvSpPr>
          <p:cNvPr id="33" name="Shape 118"/>
          <p:cNvSpPr txBox="1">
            <a:spLocks noGrp="1"/>
          </p:cNvSpPr>
          <p:nvPr>
            <p:ph type="title"/>
          </p:nvPr>
        </p:nvSpPr>
        <p:spPr>
          <a:xfrm>
            <a:off x="1572818" y="5583"/>
            <a:ext cx="7571182" cy="6706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dirty="0" smtClean="0"/>
              <a:t>DB &amp; </a:t>
            </a:r>
            <a:r>
              <a:rPr lang="ko-KR" altLang="en-US" dirty="0" smtClean="0"/>
              <a:t>암호화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889615" y="1620793"/>
            <a:ext cx="834399" cy="5847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</a:rPr>
              <a:t>데이터 제출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720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9" grpId="0"/>
      <p:bldP spid="3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hlinkClick r:id="rId2" action="ppaction://hlinksldjump"/>
          </p:cNvPr>
          <p:cNvSpPr/>
          <p:nvPr/>
        </p:nvSpPr>
        <p:spPr>
          <a:xfrm>
            <a:off x="887104" y="702860"/>
            <a:ext cx="8140890" cy="43944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Shape 134"/>
          <p:cNvGraphicFramePr/>
          <p:nvPr>
            <p:extLst>
              <p:ext uri="{D42A27DB-BD31-4B8C-83A1-F6EECF244321}">
                <p14:modId xmlns:p14="http://schemas.microsoft.com/office/powerpoint/2010/main" val="842725116"/>
              </p:ext>
            </p:extLst>
          </p:nvPr>
        </p:nvGraphicFramePr>
        <p:xfrm>
          <a:off x="0" y="-21264"/>
          <a:ext cx="755575" cy="5144400"/>
        </p:xfrm>
        <a:graphic>
          <a:graphicData uri="http://schemas.openxmlformats.org/drawingml/2006/table">
            <a:tbl>
              <a:tblPr>
                <a:noFill/>
                <a:tableStyleId>{079AC3BC-533A-47EE-8EB9-1D714544FDE0}</a:tableStyleId>
              </a:tblPr>
              <a:tblGrid>
                <a:gridCol w="755575"/>
              </a:tblGrid>
              <a:tr h="7056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9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</a:t>
                      </a:r>
                      <a:br>
                        <a:rPr lang="en-US" altLang="ko-KR" sz="9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altLang="ko-KR" sz="900" dirty="0" smtClean="0"/>
                        <a:t>IN</a:t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US</a:t>
                      </a:r>
                      <a:endParaRPr lang="en-US" altLang="ko-KR" sz="900" u="none" strike="noStrike" cap="none" dirty="0">
                        <a:solidFill>
                          <a:srgbClr val="4343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99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lang="en-US" sz="4000" u="none" strike="noStrike" cap="none" dirty="0">
                        <a:solidFill>
                          <a:srgbClr val="33339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 dirty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lang="en-US" altLang="ko-KR" sz="4000" u="none" strike="noStrike" cap="none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lang="en-US" sz="4000" u="none" strike="noStrike" cap="none" dirty="0">
                        <a:solidFill>
                          <a:srgbClr val="ECEEF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 dirty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8" name="Shape 118"/>
          <p:cNvSpPr txBox="1">
            <a:spLocks noGrp="1"/>
          </p:cNvSpPr>
          <p:nvPr>
            <p:ph type="title"/>
          </p:nvPr>
        </p:nvSpPr>
        <p:spPr>
          <a:xfrm>
            <a:off x="1572818" y="5583"/>
            <a:ext cx="7571182" cy="6706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dirty="0" smtClean="0"/>
              <a:t>Streaming</a:t>
            </a:r>
            <a:r>
              <a:rPr lang="ko-KR" altLang="en-US" dirty="0"/>
              <a:t> </a:t>
            </a:r>
            <a:r>
              <a:rPr lang="ko-KR" altLang="en-US" dirty="0" smtClean="0"/>
              <a:t>실행화면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72818" y="2495330"/>
            <a:ext cx="65522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hlinkClick r:id="rId3"/>
              </a:rPr>
              <a:t>https://www.youtube.com/watch?v=mZtRV7dNnOs&amp;index=1&amp;list=PLopuj4BSl_BImxinl9C7TixCnHMVykahT</a:t>
            </a:r>
            <a:endParaRPr lang="ko-KR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572818" y="1545781"/>
            <a:ext cx="2799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/>
              <a:t>URL_Link :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95335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887104" y="702860"/>
            <a:ext cx="8140890" cy="43944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Shape 134"/>
          <p:cNvGraphicFramePr/>
          <p:nvPr/>
        </p:nvGraphicFramePr>
        <p:xfrm>
          <a:off x="0" y="-21264"/>
          <a:ext cx="755575" cy="5144400"/>
        </p:xfrm>
        <a:graphic>
          <a:graphicData uri="http://schemas.openxmlformats.org/drawingml/2006/table">
            <a:tbl>
              <a:tblPr>
                <a:noFill/>
                <a:tableStyleId>{079AC3BC-533A-47EE-8EB9-1D714544FDE0}</a:tableStyleId>
              </a:tblPr>
              <a:tblGrid>
                <a:gridCol w="755575"/>
              </a:tblGrid>
              <a:tr h="7056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9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</a:t>
                      </a:r>
                      <a:br>
                        <a:rPr lang="en-US" altLang="ko-KR" sz="9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altLang="ko-KR" sz="900" dirty="0" smtClean="0"/>
                        <a:t>IN</a:t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US</a:t>
                      </a:r>
                      <a:endParaRPr lang="en-US" altLang="ko-KR" sz="900" u="none" strike="noStrike" cap="none" dirty="0">
                        <a:solidFill>
                          <a:srgbClr val="4343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99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lang="en-US" sz="4000" u="none" strike="noStrike" cap="none" dirty="0">
                        <a:solidFill>
                          <a:srgbClr val="33339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 dirty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lang="en-US" altLang="ko-KR" sz="4000" u="none" strike="noStrike" cap="none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lang="en-US" sz="4000" u="none" strike="noStrike" cap="none" dirty="0">
                        <a:solidFill>
                          <a:srgbClr val="ECEEF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 dirty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8" name="Shape 118"/>
          <p:cNvSpPr txBox="1">
            <a:spLocks/>
          </p:cNvSpPr>
          <p:nvPr/>
        </p:nvSpPr>
        <p:spPr>
          <a:xfrm>
            <a:off x="1572818" y="5583"/>
            <a:ext cx="7571182" cy="6706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>
              <a:buSzPct val="25000"/>
            </a:pPr>
            <a:r>
              <a:rPr lang="ko-KR" altLang="en-US" dirty="0" smtClean="0"/>
              <a:t>초음파 실행화면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2818" y="1545781"/>
            <a:ext cx="2799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/>
              <a:t>URL_Link :</a:t>
            </a:r>
            <a:endParaRPr lang="ko-KR" altLang="en-US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1572818" y="2495330"/>
            <a:ext cx="65522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hlinkClick r:id="rId2" action="ppaction://hlinksldjump"/>
              </a:rPr>
              <a:t>https://www.youtube.com/watch?v=KNyswvB_xVg&amp;index=2&amp;list=PLopuj4BSl_BImxinl9C7TixCnHMVykahT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5575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Shape 117"/>
          <p:cNvGraphicFramePr/>
          <p:nvPr/>
        </p:nvGraphicFramePr>
        <p:xfrm>
          <a:off x="0" y="0"/>
          <a:ext cx="755575" cy="5144400"/>
        </p:xfrm>
        <a:graphic>
          <a:graphicData uri="http://schemas.openxmlformats.org/drawingml/2006/table">
            <a:tbl>
              <a:tblPr>
                <a:noFill/>
                <a:tableStyleId>{079AC3BC-533A-47EE-8EB9-1D714544FDE0}</a:tableStyleId>
              </a:tblPr>
              <a:tblGrid>
                <a:gridCol w="755575"/>
              </a:tblGrid>
              <a:tr h="7056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Personal</a:t>
                      </a:r>
                      <a:b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Assistant</a:t>
                      </a:r>
                      <a:b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 Car</a:t>
                      </a:r>
                    </a:p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Application</a:t>
                      </a:r>
                    </a:p>
                  </a:txBody>
                  <a:tcPr marL="91450" marR="91450" marT="45725" marB="45725" anchor="ctr"/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99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3333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1115616" y="205979"/>
            <a:ext cx="7571182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 도구 및 개발환경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4522142" y="1296870"/>
            <a:ext cx="4151116" cy="34778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APM </a:t>
            </a:r>
            <a:r>
              <a:rPr lang="en-US" sz="4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Linux </a:t>
            </a:r>
            <a:r>
              <a:rPr lang="en-US" sz="4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Raspberry Pi </a:t>
            </a:r>
            <a:r>
              <a:rPr lang="en-US" sz="4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</a:p>
        </p:txBody>
      </p:sp>
      <p:pic>
        <p:nvPicPr>
          <p:cNvPr id="120" name="Shape 1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6275" y="3875996"/>
            <a:ext cx="1006419" cy="1043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 rotWithShape="1">
          <a:blip r:embed="rId4">
            <a:alphaModFix/>
          </a:blip>
          <a:srcRect l="26133" t="38044" r="53867" b="42154"/>
          <a:stretch/>
        </p:blipFill>
        <p:spPr>
          <a:xfrm>
            <a:off x="950995" y="1168711"/>
            <a:ext cx="1178097" cy="874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4">
            <a:alphaModFix/>
          </a:blip>
          <a:srcRect l="70279" t="38044" r="8532" b="45977"/>
          <a:stretch/>
        </p:blipFill>
        <p:spPr>
          <a:xfrm>
            <a:off x="2238950" y="1211250"/>
            <a:ext cx="1247999" cy="70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 rotWithShape="1">
          <a:blip r:embed="rId4">
            <a:alphaModFix/>
          </a:blip>
          <a:srcRect l="49790" t="41727" r="31675" b="39204"/>
          <a:stretch/>
        </p:blipFill>
        <p:spPr>
          <a:xfrm>
            <a:off x="3596789" y="1136300"/>
            <a:ext cx="1091700" cy="84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66333" y="2355726"/>
            <a:ext cx="826303" cy="9750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Shape 125"/>
          <p:cNvCxnSpPr/>
          <p:nvPr/>
        </p:nvCxnSpPr>
        <p:spPr>
          <a:xfrm>
            <a:off x="1522929" y="2194558"/>
            <a:ext cx="2628445" cy="0"/>
          </a:xfrm>
          <a:prstGeom prst="straightConnector1">
            <a:avLst/>
          </a:prstGeom>
          <a:noFill/>
          <a:ln w="28575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" name="Shape 126"/>
          <p:cNvCxnSpPr>
            <a:stCxn id="124" idx="0"/>
          </p:cNvCxnSpPr>
          <p:nvPr/>
        </p:nvCxnSpPr>
        <p:spPr>
          <a:xfrm rot="10800000">
            <a:off x="2779484" y="2041326"/>
            <a:ext cx="0" cy="314400"/>
          </a:xfrm>
          <a:prstGeom prst="straightConnector1">
            <a:avLst/>
          </a:prstGeom>
          <a:noFill/>
          <a:ln w="28575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" name="Shape 127"/>
          <p:cNvCxnSpPr/>
          <p:nvPr/>
        </p:nvCxnSpPr>
        <p:spPr>
          <a:xfrm rot="10800000">
            <a:off x="4142657" y="2051766"/>
            <a:ext cx="0" cy="142792"/>
          </a:xfrm>
          <a:prstGeom prst="straightConnector1">
            <a:avLst/>
          </a:prstGeom>
          <a:noFill/>
          <a:ln w="28575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" name="Shape 128"/>
          <p:cNvCxnSpPr/>
          <p:nvPr/>
        </p:nvCxnSpPr>
        <p:spPr>
          <a:xfrm rot="10800000">
            <a:off x="1540037" y="2047621"/>
            <a:ext cx="0" cy="142792"/>
          </a:xfrm>
          <a:prstGeom prst="straightConnector1">
            <a:avLst/>
          </a:prstGeom>
          <a:noFill/>
          <a:ln w="28575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Shape 129"/>
          <p:cNvCxnSpPr/>
          <p:nvPr/>
        </p:nvCxnSpPr>
        <p:spPr>
          <a:xfrm rot="10800000">
            <a:off x="2779483" y="3432670"/>
            <a:ext cx="0" cy="285585"/>
          </a:xfrm>
          <a:prstGeom prst="straightConnector1">
            <a:avLst/>
          </a:prstGeom>
          <a:noFill/>
          <a:ln w="28575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48"/>
          <p:cNvSpPr/>
          <p:nvPr/>
        </p:nvSpPr>
        <p:spPr>
          <a:xfrm flipV="1">
            <a:off x="1405441" y="2111096"/>
            <a:ext cx="6946897" cy="276490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" name="Shape 134"/>
          <p:cNvGraphicFramePr/>
          <p:nvPr>
            <p:extLst/>
          </p:nvPr>
        </p:nvGraphicFramePr>
        <p:xfrm>
          <a:off x="0" y="-21264"/>
          <a:ext cx="755575" cy="5144400"/>
        </p:xfrm>
        <a:graphic>
          <a:graphicData uri="http://schemas.openxmlformats.org/drawingml/2006/table">
            <a:tbl>
              <a:tblPr>
                <a:noFill/>
                <a:tableStyleId>{079AC3BC-533A-47EE-8EB9-1D714544FDE0}</a:tableStyleId>
              </a:tblPr>
              <a:tblGrid>
                <a:gridCol w="755575"/>
              </a:tblGrid>
              <a:tr h="7056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9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</a:t>
                      </a:r>
                      <a:br>
                        <a:rPr lang="en-US" altLang="ko-KR" sz="9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altLang="ko-KR" sz="900" dirty="0" smtClean="0"/>
                        <a:t>IN</a:t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US</a:t>
                      </a:r>
                      <a:endParaRPr lang="en-US" altLang="ko-KR" sz="900" u="none" strike="noStrike" cap="none" dirty="0">
                        <a:solidFill>
                          <a:srgbClr val="4343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99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lang="en-US" sz="4000" u="none" strike="noStrike" cap="none" dirty="0">
                        <a:solidFill>
                          <a:srgbClr val="33339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 dirty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lang="en-US" altLang="ko-KR" sz="4000" u="none" strike="noStrike" cap="none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lang="en-US" sz="4000" u="none" strike="noStrike" cap="none" dirty="0">
                        <a:solidFill>
                          <a:srgbClr val="ECEEF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  <a:endParaRPr lang="en-US" sz="4000" u="none" strike="noStrike" cap="none" dirty="0">
                        <a:solidFill>
                          <a:srgbClr val="ECEEF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타원 3"/>
          <p:cNvSpPr/>
          <p:nvPr/>
        </p:nvSpPr>
        <p:spPr>
          <a:xfrm>
            <a:off x="4928110" y="5361415"/>
            <a:ext cx="1588169" cy="91757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033" y="1038117"/>
            <a:ext cx="1120062" cy="763012"/>
          </a:xfrm>
          <a:prstGeom prst="rect">
            <a:avLst/>
          </a:prstGeom>
        </p:spPr>
      </p:pic>
      <p:pic>
        <p:nvPicPr>
          <p:cNvPr id="10" name="Shape 1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43682" y="897887"/>
            <a:ext cx="1006419" cy="10434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직선 화살표 연결선 11"/>
          <p:cNvCxnSpPr>
            <a:stCxn id="9" idx="3"/>
            <a:endCxn id="10" idx="1"/>
          </p:cNvCxnSpPr>
          <p:nvPr/>
        </p:nvCxnSpPr>
        <p:spPr>
          <a:xfrm>
            <a:off x="2614095" y="1419623"/>
            <a:ext cx="4529587" cy="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hape 118"/>
          <p:cNvSpPr txBox="1">
            <a:spLocks/>
          </p:cNvSpPr>
          <p:nvPr/>
        </p:nvSpPr>
        <p:spPr>
          <a:xfrm>
            <a:off x="1572818" y="5583"/>
            <a:ext cx="7571182" cy="6706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>
              <a:buSzPct val="25000"/>
            </a:pPr>
            <a:r>
              <a:rPr lang="ko-KR" altLang="en-US" dirty="0" smtClean="0"/>
              <a:t>문제점 및 해결방안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90902" y="2111098"/>
            <a:ext cx="6701877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/>
              <a:t>문제점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1. </a:t>
            </a:r>
            <a:r>
              <a:rPr lang="ko-KR" altLang="en-US" dirty="0" err="1" smtClean="0"/>
              <a:t>아두이노와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라즈베리파이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서버</a:t>
            </a:r>
            <a:r>
              <a:rPr lang="en-US" altLang="ko-KR" dirty="0" smtClean="0"/>
              <a:t>) </a:t>
            </a:r>
            <a:r>
              <a:rPr lang="ko-KR" altLang="en-US" dirty="0" smtClean="0"/>
              <a:t>간 통신 방법 중 하나를 선택 해야 하는 문제점이 있었습니다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시리얼 통신 중 값이 제대로 들어오지 않는 문제점이 있었습니다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거리센서의 값이 들어올 때마다 서버에 요청을 보내는 경우 서버와의 통신이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err="1" smtClean="0"/>
              <a:t>원할하지</a:t>
            </a:r>
            <a:r>
              <a:rPr lang="ko-KR" altLang="en-US" dirty="0" smtClean="0"/>
              <a:t> 않은 경우 데이터 손실이 발생하는 문제점이 있었습니다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시리얼 통신으로 받은 데이터를 </a:t>
            </a:r>
            <a:r>
              <a:rPr lang="en-US" altLang="ko-KR" dirty="0" smtClean="0"/>
              <a:t>Insert</a:t>
            </a:r>
            <a:r>
              <a:rPr lang="ko-KR" altLang="en-US" dirty="0" smtClean="0"/>
              <a:t>한 값을 다시 </a:t>
            </a:r>
            <a:r>
              <a:rPr lang="en-US" altLang="ko-KR" dirty="0" smtClean="0"/>
              <a:t>Select</a:t>
            </a:r>
            <a:r>
              <a:rPr lang="ko-KR" altLang="en-US" dirty="0" smtClean="0"/>
              <a:t>하여 디스플레이에 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사진을 띄우는 시간이 </a:t>
            </a:r>
            <a:r>
              <a:rPr lang="ko-KR" altLang="en-US" dirty="0" err="1" smtClean="0"/>
              <a:t>딜레이</a:t>
            </a:r>
            <a:r>
              <a:rPr lang="ko-KR" altLang="en-US" dirty="0" smtClean="0"/>
              <a:t> 되는 문제점이 있었습니다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51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48"/>
          <p:cNvSpPr/>
          <p:nvPr/>
        </p:nvSpPr>
        <p:spPr>
          <a:xfrm flipV="1">
            <a:off x="1405441" y="775519"/>
            <a:ext cx="6946897" cy="236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" name="Shape 134"/>
          <p:cNvGraphicFramePr/>
          <p:nvPr>
            <p:extLst/>
          </p:nvPr>
        </p:nvGraphicFramePr>
        <p:xfrm>
          <a:off x="0" y="-21264"/>
          <a:ext cx="755575" cy="5144400"/>
        </p:xfrm>
        <a:graphic>
          <a:graphicData uri="http://schemas.openxmlformats.org/drawingml/2006/table">
            <a:tbl>
              <a:tblPr>
                <a:noFill/>
                <a:tableStyleId>{079AC3BC-533A-47EE-8EB9-1D714544FDE0}</a:tableStyleId>
              </a:tblPr>
              <a:tblGrid>
                <a:gridCol w="755575"/>
              </a:tblGrid>
              <a:tr h="7056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9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</a:t>
                      </a:r>
                      <a:br>
                        <a:rPr lang="en-US" altLang="ko-KR" sz="9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altLang="ko-KR" sz="900" dirty="0" smtClean="0"/>
                        <a:t>IN</a:t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US</a:t>
                      </a:r>
                      <a:endParaRPr lang="en-US" altLang="ko-KR" sz="900" u="none" strike="noStrike" cap="none" dirty="0">
                        <a:solidFill>
                          <a:srgbClr val="4343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99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lang="en-US" sz="4000" u="none" strike="noStrike" cap="none" dirty="0">
                        <a:solidFill>
                          <a:srgbClr val="33339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 dirty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lang="en-US" altLang="ko-KR" sz="4000" u="none" strike="noStrike" cap="none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lang="en-US" sz="4000" u="none" strike="noStrike" cap="none" dirty="0">
                        <a:solidFill>
                          <a:srgbClr val="ECEEF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  <a:endParaRPr lang="en-US" sz="4000" u="none" strike="noStrike" cap="none" dirty="0">
                        <a:solidFill>
                          <a:srgbClr val="ECEEF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" name="Shape 118"/>
          <p:cNvSpPr txBox="1">
            <a:spLocks/>
          </p:cNvSpPr>
          <p:nvPr/>
        </p:nvSpPr>
        <p:spPr>
          <a:xfrm>
            <a:off x="1572818" y="5583"/>
            <a:ext cx="7571182" cy="6706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>
              <a:buSzPct val="25000"/>
            </a:pPr>
            <a:r>
              <a:rPr lang="ko-KR" altLang="en-US" dirty="0" smtClean="0"/>
              <a:t>문제점 및 해결방안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90901" y="775520"/>
            <a:ext cx="6701877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해결방안</a:t>
            </a:r>
            <a:endParaRPr lang="en-US" altLang="ko-KR" sz="1600" dirty="0" smtClean="0"/>
          </a:p>
          <a:p>
            <a:endParaRPr lang="en-US" altLang="ko-KR" sz="1100" dirty="0" smtClean="0"/>
          </a:p>
          <a:p>
            <a:pPr marL="228600" indent="-228600">
              <a:buAutoNum type="arabicPeriod"/>
            </a:pPr>
            <a:r>
              <a:rPr lang="ko-KR" altLang="en-US" sz="1100" dirty="0" smtClean="0"/>
              <a:t>처음 방식으로 </a:t>
            </a:r>
            <a:r>
              <a:rPr lang="ko-KR" altLang="en-US" sz="1100" dirty="0" err="1" smtClean="0"/>
              <a:t>블루투스</a:t>
            </a:r>
            <a:r>
              <a:rPr lang="ko-KR" altLang="en-US" sz="1100" dirty="0" smtClean="0"/>
              <a:t> 통신을 하였으나 </a:t>
            </a:r>
            <a:r>
              <a:rPr lang="en-US" altLang="ko-KR" sz="1100" dirty="0" smtClean="0"/>
              <a:t>1:1</a:t>
            </a:r>
            <a:r>
              <a:rPr lang="ko-KR" altLang="en-US" sz="1100" dirty="0" smtClean="0"/>
              <a:t>통신인 </a:t>
            </a:r>
            <a:r>
              <a:rPr lang="ko-KR" altLang="en-US" sz="1100" dirty="0" err="1" smtClean="0"/>
              <a:t>블루투스는</a:t>
            </a:r>
            <a:r>
              <a:rPr lang="ko-KR" altLang="en-US" sz="1100" dirty="0" smtClean="0"/>
              <a:t> </a:t>
            </a:r>
            <a:r>
              <a:rPr lang="ko-KR" altLang="en-US" sz="1100" dirty="0" err="1" smtClean="0"/>
              <a:t>아두이노</a:t>
            </a:r>
            <a:r>
              <a:rPr lang="ko-KR" altLang="en-US" sz="1100" dirty="0" smtClean="0"/>
              <a:t> </a:t>
            </a:r>
            <a:r>
              <a:rPr lang="ko-KR" altLang="en-US" sz="1100" dirty="0" err="1" smtClean="0"/>
              <a:t>두개와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1:N</a:t>
            </a:r>
            <a:r>
              <a:rPr lang="ko-KR" altLang="en-US" sz="1100" dirty="0" smtClean="0"/>
              <a:t> 통신이 불가능한 </a:t>
            </a:r>
            <a:endParaRPr lang="en-US" altLang="ko-KR" sz="1100" dirty="0" smtClean="0"/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    </a:t>
            </a:r>
            <a:r>
              <a:rPr lang="ko-KR" altLang="en-US" sz="1100" dirty="0" smtClean="0"/>
              <a:t>문제점으로 시리얼 통신을 선택하였습니다</a:t>
            </a:r>
            <a:r>
              <a:rPr lang="en-US" altLang="ko-KR" sz="1100" dirty="0" smtClean="0"/>
              <a:t>.</a:t>
            </a:r>
          </a:p>
          <a:p>
            <a:endParaRPr lang="en-US" altLang="ko-KR" sz="1100" dirty="0"/>
          </a:p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아래의 이미지와 같이 값이 제대로 들어오지 않는 경우를 확인하고</a:t>
            </a:r>
            <a:endParaRPr lang="en-US" altLang="ko-KR" sz="1100" dirty="0" smtClean="0"/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  </a:t>
            </a:r>
            <a:r>
              <a:rPr lang="ko-KR" altLang="en-US" sz="1100" dirty="0" smtClean="0"/>
              <a:t>숫자 값만 출력하게 하는 </a:t>
            </a:r>
            <a:r>
              <a:rPr lang="ko-KR" altLang="en-US" sz="1100" dirty="0" err="1" smtClean="0"/>
              <a:t>정규표현식을</a:t>
            </a:r>
            <a:r>
              <a:rPr lang="ko-KR" altLang="en-US" sz="1100" dirty="0" smtClean="0"/>
              <a:t> 사용하였습니다</a:t>
            </a:r>
            <a:r>
              <a:rPr lang="en-US" altLang="ko-KR" sz="1100" dirty="0" smtClean="0"/>
              <a:t>.</a:t>
            </a:r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  </a:t>
            </a:r>
            <a:r>
              <a:rPr lang="ko-KR" altLang="en-US" sz="1100" dirty="0" err="1" smtClean="0"/>
              <a:t>파이썬의</a:t>
            </a:r>
            <a:r>
              <a:rPr lang="ko-KR" altLang="en-US" sz="1100" dirty="0" smtClean="0"/>
              <a:t> 사전이라는 </a:t>
            </a:r>
            <a:r>
              <a:rPr lang="ko-KR" altLang="en-US" sz="1100" dirty="0" err="1" smtClean="0"/>
              <a:t>자료형을</a:t>
            </a:r>
            <a:r>
              <a:rPr lang="ko-KR" altLang="en-US" sz="1100" dirty="0" smtClean="0"/>
              <a:t> 사용하여 위치 및 측정값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측정시간을 하나의 </a:t>
            </a:r>
            <a:endParaRPr lang="en-US" altLang="ko-KR" sz="1100" dirty="0" smtClean="0"/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  </a:t>
            </a:r>
            <a:r>
              <a:rPr lang="ko-KR" altLang="en-US" sz="1100" dirty="0" smtClean="0"/>
              <a:t>리스트로 사용하여 큐에 저장하는 방식으로 구현하였습니다</a:t>
            </a:r>
            <a:r>
              <a:rPr lang="en-US" altLang="ko-KR" sz="1100" dirty="0" smtClean="0"/>
              <a:t>.</a:t>
            </a:r>
          </a:p>
          <a:p>
            <a:endParaRPr lang="en-US" altLang="ko-KR" sz="1100" dirty="0" smtClean="0"/>
          </a:p>
          <a:p>
            <a:r>
              <a:rPr lang="en-US" altLang="ko-KR" sz="1100" dirty="0" smtClean="0"/>
              <a:t>3.</a:t>
            </a:r>
            <a:r>
              <a:rPr lang="ko-KR" altLang="en-US" sz="1100" dirty="0"/>
              <a:t> 서버와의 통신이 원활하지 않을 경우 데이터를 손실 </a:t>
            </a:r>
            <a:r>
              <a:rPr lang="ko-KR" altLang="en-US" sz="1100" dirty="0" smtClean="0"/>
              <a:t>하지 않고 </a:t>
            </a:r>
            <a:r>
              <a:rPr lang="ko-KR" altLang="en-US" sz="1100" dirty="0"/>
              <a:t>데이터를 큐에 들어온 순서대로 </a:t>
            </a:r>
            <a:endParaRPr lang="en-US" altLang="ko-KR" sz="1100" dirty="0" smtClean="0"/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  </a:t>
            </a:r>
            <a:r>
              <a:rPr lang="ko-KR" altLang="en-US" sz="1100" dirty="0" smtClean="0"/>
              <a:t>대기 </a:t>
            </a:r>
            <a:r>
              <a:rPr lang="ko-KR" altLang="en-US" sz="1100" dirty="0"/>
              <a:t>번호를 </a:t>
            </a:r>
            <a:r>
              <a:rPr lang="ko-KR" altLang="en-US" sz="1100" dirty="0" smtClean="0"/>
              <a:t>부여하여 통신이 </a:t>
            </a:r>
            <a:r>
              <a:rPr lang="ko-KR" altLang="en-US" sz="1100" dirty="0"/>
              <a:t>원활할 경우 순서대로 </a:t>
            </a:r>
            <a:r>
              <a:rPr lang="en-US" altLang="ko-KR" sz="1100" dirty="0"/>
              <a:t>REST API</a:t>
            </a:r>
            <a:r>
              <a:rPr lang="ko-KR" altLang="en-US" sz="1100" dirty="0"/>
              <a:t>에 </a:t>
            </a:r>
            <a:r>
              <a:rPr lang="en-US" altLang="ko-KR" sz="1100" dirty="0"/>
              <a:t>POST </a:t>
            </a:r>
            <a:r>
              <a:rPr lang="ko-KR" altLang="en-US" sz="1100" dirty="0"/>
              <a:t>요청으로 데이터를 </a:t>
            </a:r>
            <a:r>
              <a:rPr lang="ko-KR" altLang="en-US" sz="1100" dirty="0" smtClean="0"/>
              <a:t>전달하여</a:t>
            </a:r>
            <a:endParaRPr lang="en-US" altLang="ko-KR" sz="1100" dirty="0" smtClean="0"/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  DB</a:t>
            </a:r>
            <a:r>
              <a:rPr lang="ko-KR" altLang="en-US" sz="1100" dirty="0"/>
              <a:t>에 </a:t>
            </a:r>
            <a:r>
              <a:rPr lang="en-US" altLang="ko-KR" sz="1100" dirty="0"/>
              <a:t>Insert</a:t>
            </a:r>
            <a:r>
              <a:rPr lang="ko-KR" altLang="en-US" sz="1100" dirty="0"/>
              <a:t>하게 </a:t>
            </a:r>
            <a:r>
              <a:rPr lang="ko-KR" altLang="en-US" sz="1100" dirty="0" smtClean="0"/>
              <a:t>하였습니다</a:t>
            </a:r>
            <a:r>
              <a:rPr lang="en-US" altLang="ko-KR" sz="1100" dirty="0" smtClean="0"/>
              <a:t>. 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631" y="3219800"/>
            <a:ext cx="1959779" cy="158540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811" y="3219800"/>
            <a:ext cx="2689528" cy="87352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812" y="4174454"/>
            <a:ext cx="2688572" cy="6307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476" y="3219800"/>
            <a:ext cx="2599151" cy="158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6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48"/>
          <p:cNvSpPr/>
          <p:nvPr/>
        </p:nvSpPr>
        <p:spPr>
          <a:xfrm flipV="1">
            <a:off x="1405441" y="775517"/>
            <a:ext cx="6946897" cy="17590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" name="Shape 134"/>
          <p:cNvGraphicFramePr/>
          <p:nvPr>
            <p:extLst/>
          </p:nvPr>
        </p:nvGraphicFramePr>
        <p:xfrm>
          <a:off x="0" y="-21264"/>
          <a:ext cx="755575" cy="5144400"/>
        </p:xfrm>
        <a:graphic>
          <a:graphicData uri="http://schemas.openxmlformats.org/drawingml/2006/table">
            <a:tbl>
              <a:tblPr>
                <a:noFill/>
                <a:tableStyleId>{079AC3BC-533A-47EE-8EB9-1D714544FDE0}</a:tableStyleId>
              </a:tblPr>
              <a:tblGrid>
                <a:gridCol w="755575"/>
              </a:tblGrid>
              <a:tr h="7056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9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</a:t>
                      </a:r>
                      <a:br>
                        <a:rPr lang="en-US" altLang="ko-KR" sz="9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altLang="ko-KR" sz="900" dirty="0" smtClean="0"/>
                        <a:t>IN</a:t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US</a:t>
                      </a:r>
                      <a:endParaRPr lang="en-US" altLang="ko-KR" sz="900" u="none" strike="noStrike" cap="none" dirty="0">
                        <a:solidFill>
                          <a:srgbClr val="4343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99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lang="en-US" sz="4000" u="none" strike="noStrike" cap="none" dirty="0">
                        <a:solidFill>
                          <a:srgbClr val="33339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 dirty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lang="en-US" altLang="ko-KR" sz="4000" u="none" strike="noStrike" cap="none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lang="en-US" sz="4000" u="none" strike="noStrike" cap="none" dirty="0">
                        <a:solidFill>
                          <a:srgbClr val="ECEEF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  <a:endParaRPr lang="en-US" sz="4000" u="none" strike="noStrike" cap="none" dirty="0">
                        <a:solidFill>
                          <a:srgbClr val="ECEEF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" name="Shape 118"/>
          <p:cNvSpPr txBox="1">
            <a:spLocks/>
          </p:cNvSpPr>
          <p:nvPr/>
        </p:nvSpPr>
        <p:spPr>
          <a:xfrm>
            <a:off x="1572818" y="5583"/>
            <a:ext cx="7571182" cy="6706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>
              <a:buSzPct val="25000"/>
            </a:pPr>
            <a:r>
              <a:rPr lang="ko-KR" altLang="en-US" dirty="0" smtClean="0"/>
              <a:t>문제점 및 해결방안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90901" y="775520"/>
            <a:ext cx="670187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해결방안</a:t>
            </a:r>
            <a:endParaRPr lang="en-US" altLang="ko-KR" sz="1600" dirty="0" smtClean="0"/>
          </a:p>
          <a:p>
            <a:endParaRPr lang="en-US" altLang="ko-KR" sz="1100" dirty="0" smtClean="0"/>
          </a:p>
          <a:p>
            <a:r>
              <a:rPr lang="en-US" altLang="ko-KR" sz="1100" dirty="0" smtClean="0"/>
              <a:t>4. </a:t>
            </a:r>
            <a:r>
              <a:rPr lang="ko-KR" altLang="en-US" sz="1100" dirty="0" smtClean="0"/>
              <a:t>시리얼 통신으로 </a:t>
            </a:r>
            <a:r>
              <a:rPr lang="ko-KR" altLang="en-US" sz="1100" dirty="0" err="1" smtClean="0"/>
              <a:t>한줄</a:t>
            </a:r>
            <a:r>
              <a:rPr lang="ko-KR" altLang="en-US" sz="1100" dirty="0" smtClean="0"/>
              <a:t> 씩 </a:t>
            </a:r>
            <a:r>
              <a:rPr lang="en-US" altLang="ko-KR" sz="1100" dirty="0" smtClean="0"/>
              <a:t>3</a:t>
            </a:r>
            <a:r>
              <a:rPr lang="ko-KR" altLang="en-US" sz="1100" dirty="0" smtClean="0"/>
              <a:t>개의 데이터를 넘기는 동안 약 </a:t>
            </a:r>
            <a:r>
              <a:rPr lang="en-US" altLang="ko-KR" sz="1100" dirty="0" smtClean="0"/>
              <a:t>3</a:t>
            </a:r>
            <a:r>
              <a:rPr lang="ko-KR" altLang="en-US" sz="1100" dirty="0" smtClean="0"/>
              <a:t>초의 </a:t>
            </a:r>
            <a:r>
              <a:rPr lang="ko-KR" altLang="en-US" sz="1100" dirty="0" err="1" smtClean="0"/>
              <a:t>딜레이가</a:t>
            </a:r>
            <a:r>
              <a:rPr lang="ko-KR" altLang="en-US" sz="1100" dirty="0" smtClean="0"/>
              <a:t> 발생하였고</a:t>
            </a:r>
            <a:endParaRPr lang="en-US" altLang="ko-KR" sz="1100" dirty="0" smtClean="0"/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  </a:t>
            </a:r>
            <a:r>
              <a:rPr lang="ko-KR" altLang="en-US" sz="1100" dirty="0" smtClean="0"/>
              <a:t>디스플레이에 거리에 따른 경고를 띄우는데 </a:t>
            </a:r>
            <a:r>
              <a:rPr lang="en-US" altLang="ko-KR" sz="1100" dirty="0" smtClean="0"/>
              <a:t>3</a:t>
            </a:r>
            <a:r>
              <a:rPr lang="ko-KR" altLang="en-US" sz="1100" dirty="0" smtClean="0"/>
              <a:t>초가 걸리는 문제가 있었습니다</a:t>
            </a:r>
            <a:r>
              <a:rPr lang="en-US" altLang="ko-KR" sz="1100" dirty="0" smtClean="0"/>
              <a:t>.</a:t>
            </a:r>
            <a:r>
              <a:rPr lang="ko-KR" altLang="en-US" sz="1100" dirty="0" smtClean="0"/>
              <a:t> </a:t>
            </a:r>
            <a:endParaRPr lang="en-US" altLang="ko-KR" sz="1100" dirty="0" smtClean="0"/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  </a:t>
            </a:r>
            <a:r>
              <a:rPr lang="ko-KR" altLang="en-US" sz="1100" dirty="0" err="1" smtClean="0"/>
              <a:t>쉴드라는</a:t>
            </a:r>
            <a:r>
              <a:rPr lang="ko-KR" altLang="en-US" sz="1100" dirty="0" smtClean="0"/>
              <a:t> </a:t>
            </a:r>
            <a:r>
              <a:rPr lang="ko-KR" altLang="en-US" sz="1100" dirty="0" err="1" smtClean="0"/>
              <a:t>와이파이모듈을</a:t>
            </a:r>
            <a:r>
              <a:rPr lang="ko-KR" altLang="en-US" sz="1100" dirty="0" smtClean="0"/>
              <a:t> 사용하여 통신하기로 하고 </a:t>
            </a:r>
            <a:r>
              <a:rPr lang="en-US" altLang="ko-KR" sz="1100" dirty="0" smtClean="0"/>
              <a:t>Rest </a:t>
            </a:r>
            <a:r>
              <a:rPr lang="en-US" altLang="ko-KR" sz="1100" dirty="0" err="1" smtClean="0"/>
              <a:t>api</a:t>
            </a:r>
            <a:r>
              <a:rPr lang="ko-KR" altLang="en-US" sz="1100" dirty="0" smtClean="0"/>
              <a:t>만을 사용하려고 하였습니다</a:t>
            </a:r>
            <a:r>
              <a:rPr lang="en-US" altLang="ko-KR" sz="1100" dirty="0" smtClean="0"/>
              <a:t>.</a:t>
            </a:r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  </a:t>
            </a:r>
            <a:r>
              <a:rPr lang="ko-KR" altLang="en-US" sz="1100" dirty="0" smtClean="0"/>
              <a:t>하지만 프로젝트가 완료되는 기간까지 주문한 </a:t>
            </a:r>
            <a:r>
              <a:rPr lang="ko-KR" altLang="en-US" sz="1100" dirty="0" err="1" smtClean="0"/>
              <a:t>쉴드가</a:t>
            </a:r>
            <a:r>
              <a:rPr lang="ko-KR" altLang="en-US" sz="1100" dirty="0" smtClean="0"/>
              <a:t> 도착하지 못하여 완성하지 못하였습니다</a:t>
            </a:r>
            <a:r>
              <a:rPr lang="en-US" altLang="ko-KR" sz="1100" dirty="0" smtClean="0"/>
              <a:t>.</a:t>
            </a:r>
          </a:p>
          <a:p>
            <a:endParaRPr lang="en-US" altLang="ko-KR" sz="1100" dirty="0" smtClean="0"/>
          </a:p>
          <a:p>
            <a:r>
              <a:rPr lang="ko-KR" altLang="en-US" sz="1100" dirty="0" smtClean="0"/>
              <a:t>    </a:t>
            </a:r>
            <a:r>
              <a:rPr lang="ko-KR" altLang="en-US" sz="1100" dirty="0" err="1" smtClean="0"/>
              <a:t>아두이노에서</a:t>
            </a:r>
            <a:r>
              <a:rPr lang="ko-KR" altLang="en-US" sz="1100" dirty="0" smtClean="0"/>
              <a:t> 값을 측정하는 </a:t>
            </a:r>
            <a:r>
              <a:rPr lang="ko-KR" altLang="en-US" sz="1100" dirty="0" err="1" smtClean="0"/>
              <a:t>딜레이를</a:t>
            </a:r>
            <a:r>
              <a:rPr lang="ko-KR" altLang="en-US" sz="1100" dirty="0" smtClean="0"/>
              <a:t> 줄이고 </a:t>
            </a:r>
            <a:endParaRPr lang="en-US" altLang="ko-KR" sz="1100" dirty="0" smtClean="0"/>
          </a:p>
          <a:p>
            <a:r>
              <a:rPr lang="ko-KR" altLang="en-US" sz="1100" dirty="0" smtClean="0"/>
              <a:t>    </a:t>
            </a:r>
            <a:r>
              <a:rPr lang="ko-KR" altLang="en-US" sz="1100" dirty="0" err="1" smtClean="0"/>
              <a:t>파이썬으로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Rest </a:t>
            </a:r>
            <a:r>
              <a:rPr lang="en-US" altLang="ko-KR" sz="1100" dirty="0" err="1" smtClean="0"/>
              <a:t>api</a:t>
            </a:r>
            <a:r>
              <a:rPr lang="ko-KR" altLang="en-US" sz="1100" dirty="0" smtClean="0"/>
              <a:t>에 요청을 보내는 </a:t>
            </a:r>
            <a:r>
              <a:rPr lang="ko-KR" altLang="en-US" sz="1100" dirty="0" err="1" smtClean="0"/>
              <a:t>쓰레드를</a:t>
            </a:r>
            <a:r>
              <a:rPr lang="ko-KR" altLang="en-US" sz="1100" dirty="0" smtClean="0"/>
              <a:t> 더 빠른 간격으로 조정하여 해결하였습니다</a:t>
            </a:r>
            <a:r>
              <a:rPr lang="en-US" altLang="ko-KR" sz="1100" dirty="0" smtClean="0"/>
              <a:t>.</a:t>
            </a:r>
            <a:endParaRPr lang="en-US" altLang="ko-KR" sz="11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441" y="2749336"/>
            <a:ext cx="1621325" cy="20481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379" y="2749336"/>
            <a:ext cx="1829026" cy="204813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401" y="2749336"/>
            <a:ext cx="1974680" cy="204813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102" y="2749335"/>
            <a:ext cx="1366796" cy="204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6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1" name="Shape 261"/>
          <p:cNvCxnSpPr/>
          <p:nvPr/>
        </p:nvCxnSpPr>
        <p:spPr>
          <a:xfrm>
            <a:off x="-10" y="2386677"/>
            <a:ext cx="5662799" cy="32998"/>
          </a:xfrm>
          <a:prstGeom prst="straightConnector1">
            <a:avLst/>
          </a:prstGeom>
          <a:noFill/>
          <a:ln w="57150" cap="flat" cmpd="sng">
            <a:solidFill>
              <a:srgbClr val="2F3A6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2" name="Shape 262"/>
          <p:cNvSpPr txBox="1">
            <a:spLocks noGrp="1"/>
          </p:cNvSpPr>
          <p:nvPr>
            <p:ph type="title"/>
          </p:nvPr>
        </p:nvSpPr>
        <p:spPr>
          <a:xfrm>
            <a:off x="1115616" y="2143125"/>
            <a:ext cx="7571182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A6F"/>
              </a:buClr>
              <a:buSzPct val="25000"/>
              <a:buFont typeface="Arial"/>
              <a:buNone/>
            </a:pPr>
            <a:r>
              <a:rPr lang="en-US" sz="4400" b="0" i="0" u="none" strike="noStrike" cap="none" dirty="0">
                <a:solidFill>
                  <a:srgbClr val="2F3A6F"/>
                </a:solidFill>
                <a:latin typeface="Arial"/>
                <a:ea typeface="Arial"/>
                <a:cs typeface="Arial"/>
                <a:sym typeface="Arial"/>
              </a:rPr>
              <a:t>HANK YOU</a:t>
            </a:r>
          </a:p>
        </p:txBody>
      </p:sp>
      <p:cxnSp>
        <p:nvCxnSpPr>
          <p:cNvPr id="263" name="Shape 263"/>
          <p:cNvCxnSpPr/>
          <p:nvPr/>
        </p:nvCxnSpPr>
        <p:spPr>
          <a:xfrm>
            <a:off x="5498385" y="2419668"/>
            <a:ext cx="0" cy="359999"/>
          </a:xfrm>
          <a:prstGeom prst="straightConnector1">
            <a:avLst/>
          </a:prstGeom>
          <a:noFill/>
          <a:ln w="57150" cap="flat" cmpd="sng">
            <a:solidFill>
              <a:srgbClr val="2F3A6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8299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" name="Shape 134"/>
          <p:cNvGraphicFramePr/>
          <p:nvPr/>
        </p:nvGraphicFramePr>
        <p:xfrm>
          <a:off x="0" y="0"/>
          <a:ext cx="755575" cy="5144400"/>
        </p:xfrm>
        <a:graphic>
          <a:graphicData uri="http://schemas.openxmlformats.org/drawingml/2006/table">
            <a:tbl>
              <a:tblPr>
                <a:noFill/>
                <a:tableStyleId>{079AC3BC-533A-47EE-8EB9-1D714544FDE0}</a:tableStyleId>
              </a:tblPr>
              <a:tblGrid>
                <a:gridCol w="755575"/>
              </a:tblGrid>
              <a:tr h="7056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Personal</a:t>
                      </a:r>
                      <a:b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Assistant</a:t>
                      </a:r>
                      <a:b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 Car</a:t>
                      </a:r>
                    </a:p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Application</a:t>
                      </a:r>
                    </a:p>
                  </a:txBody>
                  <a:tcPr marL="91450" marR="91450" marT="45725" marB="45725" anchor="ctr"/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99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3333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1115616" y="205979"/>
            <a:ext cx="7571182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 도구 및 개발환경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4453042" y="1181800"/>
            <a:ext cx="4530699" cy="34778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en-US" sz="4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●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Android Studio</a:t>
            </a:r>
            <a:r>
              <a:rPr lang="en-US" sz="4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●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Windows</a:t>
            </a:r>
            <a:r>
              <a:rPr lang="en-US" sz="4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●</a:t>
            </a:r>
          </a:p>
        </p:txBody>
      </p:sp>
      <p:pic>
        <p:nvPicPr>
          <p:cNvPr id="137" name="Shape 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0956" y="2464066"/>
            <a:ext cx="1086479" cy="1086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5616" y="1063229"/>
            <a:ext cx="2874234" cy="1065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70562" y="3886005"/>
            <a:ext cx="1857098" cy="10814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" name="Shape 140"/>
          <p:cNvCxnSpPr/>
          <p:nvPr/>
        </p:nvCxnSpPr>
        <p:spPr>
          <a:xfrm rot="10800000">
            <a:off x="2449548" y="2016318"/>
            <a:ext cx="0" cy="314263"/>
          </a:xfrm>
          <a:prstGeom prst="straightConnector1">
            <a:avLst/>
          </a:prstGeom>
          <a:noFill/>
          <a:ln w="28575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Shape 141"/>
          <p:cNvCxnSpPr/>
          <p:nvPr/>
        </p:nvCxnSpPr>
        <p:spPr>
          <a:xfrm rot="10800000">
            <a:off x="2430841" y="3571738"/>
            <a:ext cx="0" cy="314263"/>
          </a:xfrm>
          <a:prstGeom prst="straightConnector1">
            <a:avLst/>
          </a:prstGeom>
          <a:noFill/>
          <a:ln w="28575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" name="Shape 146"/>
          <p:cNvGraphicFramePr/>
          <p:nvPr/>
        </p:nvGraphicFramePr>
        <p:xfrm>
          <a:off x="0" y="0"/>
          <a:ext cx="755575" cy="5144400"/>
        </p:xfrm>
        <a:graphic>
          <a:graphicData uri="http://schemas.openxmlformats.org/drawingml/2006/table">
            <a:tbl>
              <a:tblPr>
                <a:noFill/>
                <a:tableStyleId>{079AC3BC-533A-47EE-8EB9-1D714544FDE0}</a:tableStyleId>
              </a:tblPr>
              <a:tblGrid>
                <a:gridCol w="755575"/>
              </a:tblGrid>
              <a:tr h="6920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Personal</a:t>
                      </a:r>
                      <a:b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Assistant</a:t>
                      </a:r>
                      <a:b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 Car</a:t>
                      </a:r>
                    </a:p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Application</a:t>
                      </a:r>
                    </a:p>
                  </a:txBody>
                  <a:tcPr marL="91450" marR="91450" marT="45725" marB="45725" anchor="ctr"/>
                </a:tc>
              </a:tr>
              <a:tr h="89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99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3333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1115616" y="205979"/>
            <a:ext cx="7571182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ko-KR" altLang="en-US" sz="4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기능설명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1146420" y="1136382"/>
            <a:ext cx="7560838" cy="8009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Shape 149"/>
          <p:cNvSpPr txBox="1"/>
          <p:nvPr/>
        </p:nvSpPr>
        <p:spPr>
          <a:xfrm>
            <a:off x="1234440" y="1107550"/>
            <a:ext cx="7333487" cy="8309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이름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Car Cat(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자동차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운전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비서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제작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기간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2017.06.01 ~ 2017.06.09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참여인원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3명</a:t>
            </a:r>
          </a:p>
        </p:txBody>
      </p:sp>
      <p:sp>
        <p:nvSpPr>
          <p:cNvPr id="150" name="Shape 150"/>
          <p:cNvSpPr/>
          <p:nvPr/>
        </p:nvSpPr>
        <p:spPr>
          <a:xfrm>
            <a:off x="1146420" y="2068600"/>
            <a:ext cx="7560838" cy="9300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Shape 151"/>
          <p:cNvSpPr txBox="1"/>
          <p:nvPr/>
        </p:nvSpPr>
        <p:spPr>
          <a:xfrm>
            <a:off x="1234440" y="2044531"/>
            <a:ext cx="6345936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본인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참여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사항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서버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DB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구축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및 Android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코딩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Raspberry Pi(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서버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DB) 와 Android(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클라이언트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통신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GitHub로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버전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1146420" y="3115591"/>
            <a:ext cx="7560838" cy="18346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Shape 153"/>
          <p:cNvSpPr txBox="1"/>
          <p:nvPr/>
        </p:nvSpPr>
        <p:spPr>
          <a:xfrm>
            <a:off x="1234440" y="3106940"/>
            <a:ext cx="7333487" cy="18158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주요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기능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Google Maps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화면의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현재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위치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표시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STT를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통한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사용자의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음성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입력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입력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받은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값을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GeoCoder를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활용하여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좌표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위도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경도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변환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Google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Map의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화면에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해당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위치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마커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추가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MySQL DB Insert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질의문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실행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php를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사용하여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DB에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select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질의문을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실행하여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최근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검색지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결과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출력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swipe를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통한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DB Delete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질의문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실행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(recycler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view의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item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7.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버튼을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통한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DB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insert된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Shape 154"/>
          <p:cNvSpPr/>
          <p:nvPr/>
        </p:nvSpPr>
        <p:spPr>
          <a:xfrm>
            <a:off x="1146425" y="235023"/>
            <a:ext cx="1913407" cy="6227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Shape 155"/>
          <p:cNvSpPr txBox="1"/>
          <p:nvPr/>
        </p:nvSpPr>
        <p:spPr>
          <a:xfrm>
            <a:off x="1142943" y="239253"/>
            <a:ext cx="2023947" cy="424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25000"/>
              <a:buFont typeface="Arial"/>
              <a:buNone/>
            </a:pPr>
            <a:r>
              <a:rPr lang="en-US" sz="11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https://github.com/hanmolee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http://blog.naver.com/dlgksah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891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0" name="Shape 160"/>
          <p:cNvGraphicFramePr/>
          <p:nvPr/>
        </p:nvGraphicFramePr>
        <p:xfrm>
          <a:off x="0" y="0"/>
          <a:ext cx="755575" cy="5144400"/>
        </p:xfrm>
        <a:graphic>
          <a:graphicData uri="http://schemas.openxmlformats.org/drawingml/2006/table">
            <a:tbl>
              <a:tblPr>
                <a:noFill/>
                <a:tableStyleId>{079AC3BC-533A-47EE-8EB9-1D714544FDE0}</a:tableStyleId>
              </a:tblPr>
              <a:tblGrid>
                <a:gridCol w="755575"/>
              </a:tblGrid>
              <a:tr h="6920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Personal</a:t>
                      </a:r>
                      <a:b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Assistant</a:t>
                      </a:r>
                      <a:b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 Car</a:t>
                      </a:r>
                    </a:p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Application</a:t>
                      </a:r>
                    </a:p>
                  </a:txBody>
                  <a:tcPr marL="91450" marR="91450" marT="45725" marB="45725" anchor="ctr"/>
                </a:tc>
              </a:tr>
              <a:tr h="89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99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3333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1115616" y="205979"/>
            <a:ext cx="7571182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실행 화면 및 설명</a:t>
            </a:r>
          </a:p>
        </p:txBody>
      </p:sp>
      <p:pic>
        <p:nvPicPr>
          <p:cNvPr id="162" name="Shape 162"/>
          <p:cNvPicPr preferRelativeResize="0"/>
          <p:nvPr/>
        </p:nvPicPr>
        <p:blipFill rotWithShape="1">
          <a:blip r:embed="rId3">
            <a:alphaModFix/>
          </a:blip>
          <a:srcRect t="3809"/>
          <a:stretch/>
        </p:blipFill>
        <p:spPr>
          <a:xfrm>
            <a:off x="1353050" y="1249850"/>
            <a:ext cx="2124624" cy="3038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 rotWithShape="1">
          <a:blip r:embed="rId4">
            <a:alphaModFix/>
          </a:blip>
          <a:srcRect t="3809"/>
          <a:stretch/>
        </p:blipFill>
        <p:spPr>
          <a:xfrm>
            <a:off x="3950641" y="1249850"/>
            <a:ext cx="2124624" cy="3038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 rotWithShape="1">
          <a:blip r:embed="rId5">
            <a:alphaModFix/>
          </a:blip>
          <a:srcRect t="3809"/>
          <a:stretch/>
        </p:blipFill>
        <p:spPr>
          <a:xfrm>
            <a:off x="6548230" y="1249850"/>
            <a:ext cx="2124599" cy="30386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Shape 165"/>
          <p:cNvCxnSpPr/>
          <p:nvPr/>
        </p:nvCxnSpPr>
        <p:spPr>
          <a:xfrm>
            <a:off x="755575" y="4443982"/>
            <a:ext cx="8388424" cy="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117"/>
              </a:srgbClr>
            </a:outerShdw>
          </a:effectLst>
        </p:spPr>
      </p:cxnSp>
      <p:sp>
        <p:nvSpPr>
          <p:cNvPr id="166" name="Shape 166"/>
          <p:cNvSpPr txBox="1"/>
          <p:nvPr/>
        </p:nvSpPr>
        <p:spPr>
          <a:xfrm>
            <a:off x="1969249" y="4599432"/>
            <a:ext cx="1134371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메인화면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4345094" y="4599432"/>
            <a:ext cx="1335718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현재위치 화면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7007088" y="4599430"/>
            <a:ext cx="1335718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최근검색 화면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3" name="Shape 173"/>
          <p:cNvGraphicFramePr/>
          <p:nvPr/>
        </p:nvGraphicFramePr>
        <p:xfrm>
          <a:off x="0" y="0"/>
          <a:ext cx="755575" cy="5144400"/>
        </p:xfrm>
        <a:graphic>
          <a:graphicData uri="http://schemas.openxmlformats.org/drawingml/2006/table">
            <a:tbl>
              <a:tblPr>
                <a:noFill/>
                <a:tableStyleId>{079AC3BC-533A-47EE-8EB9-1D714544FDE0}</a:tableStyleId>
              </a:tblPr>
              <a:tblGrid>
                <a:gridCol w="755575"/>
              </a:tblGrid>
              <a:tr h="6920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Personal</a:t>
                      </a:r>
                      <a:b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Assistant</a:t>
                      </a:r>
                      <a:b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 Car</a:t>
                      </a:r>
                    </a:p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Application</a:t>
                      </a:r>
                    </a:p>
                  </a:txBody>
                  <a:tcPr marL="91450" marR="91450" marT="45725" marB="45725" anchor="ctr"/>
                </a:tc>
              </a:tr>
              <a:tr h="89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99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3333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1115616" y="205979"/>
            <a:ext cx="7571182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실행 화면 및 설명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6358560" y="1249850"/>
            <a:ext cx="2633040" cy="37548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 버튼 클릭 시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STT를 통한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음성 입력 실행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음성 입력시에 받은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데이터를 GeoCoder를 활용하여 위도,경도 값 반환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반환 된 값을 통해 지도 상에 마커를 표시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목적지 검색 버튼을 클릭하여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안드로이드에서 php를 호출하여 DB에 insert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성공 시 Toast 출력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Shape 176"/>
          <p:cNvPicPr preferRelativeResize="0"/>
          <p:nvPr/>
        </p:nvPicPr>
        <p:blipFill rotWithShape="1">
          <a:blip r:embed="rId3">
            <a:alphaModFix/>
          </a:blip>
          <a:srcRect t="3809"/>
          <a:stretch/>
        </p:blipFill>
        <p:spPr>
          <a:xfrm>
            <a:off x="1353050" y="1249850"/>
            <a:ext cx="2124624" cy="3482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 rotWithShape="1">
          <a:blip r:embed="rId4">
            <a:alphaModFix/>
          </a:blip>
          <a:srcRect t="3809"/>
          <a:stretch/>
        </p:blipFill>
        <p:spPr>
          <a:xfrm>
            <a:off x="3950641" y="1254449"/>
            <a:ext cx="2124624" cy="3482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" name="Shape 182"/>
          <p:cNvGraphicFramePr/>
          <p:nvPr/>
        </p:nvGraphicFramePr>
        <p:xfrm>
          <a:off x="0" y="0"/>
          <a:ext cx="755575" cy="5144400"/>
        </p:xfrm>
        <a:graphic>
          <a:graphicData uri="http://schemas.openxmlformats.org/drawingml/2006/table">
            <a:tbl>
              <a:tblPr>
                <a:noFill/>
                <a:tableStyleId>{079AC3BC-533A-47EE-8EB9-1D714544FDE0}</a:tableStyleId>
              </a:tblPr>
              <a:tblGrid>
                <a:gridCol w="755575"/>
              </a:tblGrid>
              <a:tr h="6920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Personal</a:t>
                      </a:r>
                      <a:b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Assistant</a:t>
                      </a:r>
                      <a:b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 Car</a:t>
                      </a:r>
                    </a:p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Application</a:t>
                      </a:r>
                    </a:p>
                  </a:txBody>
                  <a:tcPr marL="91450" marR="91450" marT="45725" marB="45725" anchor="ctr"/>
                </a:tc>
              </a:tr>
              <a:tr h="89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99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3333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1115616" y="205979"/>
            <a:ext cx="7571182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실행 화면 및 설명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6501667" y="1254448"/>
            <a:ext cx="2633040" cy="31085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최근검색 버튼 클릭 시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DB에 insert된 정보를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php를 통해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DB select 질의문을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실행하여 json형태의 데이터를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Recycler View로 출력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Item을 swipe시에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DB Delete 질의문 실행하여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Recycler View에서도 삭제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 t="3809"/>
          <a:stretch/>
        </p:blipFill>
        <p:spPr>
          <a:xfrm>
            <a:off x="1353050" y="1254448"/>
            <a:ext cx="2124624" cy="3652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 rotWithShape="1">
          <a:blip r:embed="rId4">
            <a:alphaModFix/>
          </a:blip>
          <a:srcRect l="33837" t="18276" r="23635" b="31788"/>
          <a:stretch/>
        </p:blipFill>
        <p:spPr>
          <a:xfrm>
            <a:off x="3567442" y="1254445"/>
            <a:ext cx="2844459" cy="1900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67442" y="3154681"/>
            <a:ext cx="2844459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2" name="Shape 192"/>
          <p:cNvGraphicFramePr/>
          <p:nvPr/>
        </p:nvGraphicFramePr>
        <p:xfrm>
          <a:off x="0" y="0"/>
          <a:ext cx="755575" cy="5144400"/>
        </p:xfrm>
        <a:graphic>
          <a:graphicData uri="http://schemas.openxmlformats.org/drawingml/2006/table">
            <a:tbl>
              <a:tblPr>
                <a:noFill/>
                <a:tableStyleId>{079AC3BC-533A-47EE-8EB9-1D714544FDE0}</a:tableStyleId>
              </a:tblPr>
              <a:tblGrid>
                <a:gridCol w="755575"/>
              </a:tblGrid>
              <a:tr h="6920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Personal</a:t>
                      </a:r>
                      <a:b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Assistant</a:t>
                      </a:r>
                      <a:b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 Car</a:t>
                      </a:r>
                    </a:p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Application</a:t>
                      </a:r>
                    </a:p>
                  </a:txBody>
                  <a:tcPr marL="91450" marR="91450" marT="45725" marB="45725" anchor="ctr"/>
                </a:tc>
              </a:tr>
              <a:tr h="89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99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3333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1115616" y="205979"/>
            <a:ext cx="7571182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실행 화면 및 설명</a:t>
            </a:r>
          </a:p>
        </p:txBody>
      </p:sp>
      <p:sp>
        <p:nvSpPr>
          <p:cNvPr id="194" name="Shape 194"/>
          <p:cNvSpPr txBox="1"/>
          <p:nvPr/>
        </p:nvSpPr>
        <p:spPr>
          <a:xfrm>
            <a:off x="6501667" y="1254448"/>
            <a:ext cx="2633040" cy="18158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여러 개의 데이터를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한번에 삭제할 경우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전체삭제 버튼을 클릭하여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 DB Delete 질의문을 실행하여 삭제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Recycler View에서도 삭제</a:t>
            </a:r>
          </a:p>
        </p:txBody>
      </p:sp>
      <p:pic>
        <p:nvPicPr>
          <p:cNvPr id="195" name="Shape 195"/>
          <p:cNvPicPr preferRelativeResize="0"/>
          <p:nvPr/>
        </p:nvPicPr>
        <p:blipFill rotWithShape="1">
          <a:blip r:embed="rId3">
            <a:alphaModFix/>
          </a:blip>
          <a:srcRect t="3809"/>
          <a:stretch/>
        </p:blipFill>
        <p:spPr>
          <a:xfrm>
            <a:off x="1178315" y="1259116"/>
            <a:ext cx="2124624" cy="373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50710" y="1254449"/>
            <a:ext cx="3050958" cy="1961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50710" y="3245083"/>
            <a:ext cx="3050958" cy="1753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1566</Words>
  <Application>Microsoft Office PowerPoint</Application>
  <PresentationFormat>화면 슬라이드 쇼(16:9)</PresentationFormat>
  <Paragraphs>478</Paragraphs>
  <Slides>33</Slides>
  <Notes>25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4" baseType="lpstr">
      <vt:lpstr>Office 테마</vt:lpstr>
      <vt:lpstr>Personal Assistant For Car Application  지원자 이한모</vt:lpstr>
      <vt:lpstr>PowerPoint 프레젠테이션</vt:lpstr>
      <vt:lpstr>개발 도구 및 개발환경</vt:lpstr>
      <vt:lpstr>개발 도구 및 개발환경</vt:lpstr>
      <vt:lpstr>기능설명</vt:lpstr>
      <vt:lpstr>실행 화면 및 설명</vt:lpstr>
      <vt:lpstr>실행 화면 및 설명</vt:lpstr>
      <vt:lpstr>실행 화면 및 설명</vt:lpstr>
      <vt:lpstr>실행 화면 및 설명</vt:lpstr>
      <vt:lpstr>하고자 하였던 방향</vt:lpstr>
      <vt:lpstr>문제점</vt:lpstr>
      <vt:lpstr>문제점</vt:lpstr>
      <vt:lpstr>문제점</vt:lpstr>
      <vt:lpstr>문제점</vt:lpstr>
      <vt:lpstr>CAR IN US  지원자 이 한 모</vt:lpstr>
      <vt:lpstr>PowerPoint 프레젠테이션</vt:lpstr>
      <vt:lpstr>개발 도구 및 개발환경</vt:lpstr>
      <vt:lpstr>개발목적 및 기능설명</vt:lpstr>
      <vt:lpstr>PowerPoint 프레젠테이션</vt:lpstr>
      <vt:lpstr>개발목적 및 기능설명</vt:lpstr>
      <vt:lpstr>데이터베이스 설계</vt:lpstr>
      <vt:lpstr>데이터베이스 설계</vt:lpstr>
      <vt:lpstr>핸들 및 방향지시레버 </vt:lpstr>
      <vt:lpstr>초음파</vt:lpstr>
      <vt:lpstr>초음파</vt:lpstr>
      <vt:lpstr>DB &amp; 암호화</vt:lpstr>
      <vt:lpstr>DB &amp; 암호화</vt:lpstr>
      <vt:lpstr>Streaming 실행화면</vt:lpstr>
      <vt:lpstr>PowerPoint 프레젠테이션</vt:lpstr>
      <vt:lpstr>PowerPoint 프레젠테이션</vt:lpstr>
      <vt:lpstr>PowerPoint 프레젠테이션</vt:lpstr>
      <vt:lpstr>PowerPoint 프레젠테이션</vt:lpstr>
      <vt:lpstr>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Assistant For Car Application  지원자 이한모</dc:title>
  <cp:lastModifiedBy>HabSeo</cp:lastModifiedBy>
  <cp:revision>13</cp:revision>
  <dcterms:modified xsi:type="dcterms:W3CDTF">2017-07-25T09:00:08Z</dcterms:modified>
</cp:coreProperties>
</file>